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429" r:id="rId2"/>
    <p:sldId id="256" r:id="rId3"/>
    <p:sldId id="434" r:id="rId4"/>
    <p:sldId id="654" r:id="rId5"/>
    <p:sldId id="665" r:id="rId6"/>
    <p:sldId id="666" r:id="rId7"/>
    <p:sldId id="667" r:id="rId8"/>
    <p:sldId id="668" r:id="rId9"/>
    <p:sldId id="669" r:id="rId10"/>
    <p:sldId id="670" r:id="rId11"/>
    <p:sldId id="671" r:id="rId12"/>
    <p:sldId id="672" r:id="rId13"/>
    <p:sldId id="652" r:id="rId14"/>
    <p:sldId id="653" r:id="rId15"/>
    <p:sldId id="655" r:id="rId16"/>
    <p:sldId id="656" r:id="rId17"/>
    <p:sldId id="657" r:id="rId18"/>
    <p:sldId id="658" r:id="rId19"/>
    <p:sldId id="659" r:id="rId20"/>
    <p:sldId id="660" r:id="rId21"/>
    <p:sldId id="661" r:id="rId22"/>
    <p:sldId id="662" r:id="rId23"/>
    <p:sldId id="663" r:id="rId24"/>
    <p:sldId id="664" r:id="rId25"/>
    <p:sldId id="673" r:id="rId26"/>
    <p:sldId id="682" r:id="rId27"/>
    <p:sldId id="683" r:id="rId28"/>
    <p:sldId id="684" r:id="rId29"/>
    <p:sldId id="674" r:id="rId30"/>
    <p:sldId id="675" r:id="rId31"/>
    <p:sldId id="676" r:id="rId32"/>
    <p:sldId id="677" r:id="rId33"/>
    <p:sldId id="678" r:id="rId34"/>
    <p:sldId id="679" r:id="rId35"/>
    <p:sldId id="680" r:id="rId36"/>
    <p:sldId id="681" r:id="rId37"/>
    <p:sldId id="685" r:id="rId38"/>
    <p:sldId id="702" r:id="rId39"/>
    <p:sldId id="703" r:id="rId40"/>
    <p:sldId id="704" r:id="rId41"/>
    <p:sldId id="705" r:id="rId42"/>
    <p:sldId id="686" r:id="rId43"/>
    <p:sldId id="687" r:id="rId44"/>
    <p:sldId id="688" r:id="rId45"/>
    <p:sldId id="689" r:id="rId46"/>
    <p:sldId id="690" r:id="rId47"/>
    <p:sldId id="691" r:id="rId48"/>
    <p:sldId id="692" r:id="rId49"/>
    <p:sldId id="693" r:id="rId50"/>
    <p:sldId id="694" r:id="rId51"/>
    <p:sldId id="695" r:id="rId52"/>
    <p:sldId id="696" r:id="rId53"/>
    <p:sldId id="697" r:id="rId54"/>
    <p:sldId id="698" r:id="rId55"/>
    <p:sldId id="699" r:id="rId56"/>
    <p:sldId id="701" r:id="rId57"/>
    <p:sldId id="706" r:id="rId58"/>
    <p:sldId id="713" r:id="rId59"/>
    <p:sldId id="714" r:id="rId60"/>
    <p:sldId id="715" r:id="rId61"/>
    <p:sldId id="707" r:id="rId62"/>
    <p:sldId id="708" r:id="rId63"/>
    <p:sldId id="709" r:id="rId64"/>
    <p:sldId id="710" r:id="rId65"/>
    <p:sldId id="711" r:id="rId66"/>
    <p:sldId id="712" r:id="rId67"/>
    <p:sldId id="433" r:id="rId68"/>
    <p:sldId id="716" r:id="rId6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69" d="100"/>
          <a:sy n="69" d="100"/>
        </p:scale>
        <p:origin x="138" y="5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atin typeface="Calibri" panose="020F050202020403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TextBox 3">
            <a:extLst>
              <a:ext uri="{FF2B5EF4-FFF2-40B4-BE49-F238E27FC236}">
                <a16:creationId xmlns:a16="http://schemas.microsoft.com/office/drawing/2014/main" id="{9E3E9755-6FCF-469D-886D-3798E721D698}"/>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a:latin typeface="Arial" pitchFamily="34" charset="0"/>
                <a:cs typeface="Arial" pitchFamily="34" charset="0"/>
              </a:defRPr>
            </a:lvl1p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854" y="1295399"/>
            <a:ext cx="10972800" cy="874595"/>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2362200"/>
            <a:ext cx="10972800" cy="4188022"/>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2B1B8B22-CEBD-4765-AC44-C4A4DAF84547}"/>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TextBox 3">
            <a:extLst>
              <a:ext uri="{FF2B5EF4-FFF2-40B4-BE49-F238E27FC236}">
                <a16:creationId xmlns:a16="http://schemas.microsoft.com/office/drawing/2014/main" id="{8EF4712E-868C-4F2D-99EC-358A54B64A36}"/>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95401"/>
            <a:ext cx="10972800" cy="10668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609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4514DA09-5B01-4330-A393-94346814DD6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8DEAC6DD-67C5-4AEB-9F5E-A2154989667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371600"/>
            <a:ext cx="10972800" cy="11430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TextBox 2">
            <a:extLst>
              <a:ext uri="{FF2B5EF4-FFF2-40B4-BE49-F238E27FC236}">
                <a16:creationId xmlns:a16="http://schemas.microsoft.com/office/drawing/2014/main" id="{53BAEE68-68ED-4DA9-BF91-F4026503D855}"/>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3B697F-F5E7-4479-AEAC-D402CF865E6C}"/>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pic>
        <p:nvPicPr>
          <p:cNvPr id="1026" name="Picture 2" descr="HORIZ NO SCREENED DIAMOND copy"/>
          <p:cNvPicPr>
            <a:picLocks noChangeAspect="1" noChangeArrowheads="1"/>
          </p:cNvPicPr>
          <p:nvPr/>
        </p:nvPicPr>
        <p:blipFill>
          <a:blip r:embed="rId15" cstate="print"/>
          <a:srcRect/>
          <a:stretch>
            <a:fillRect/>
          </a:stretch>
        </p:blipFill>
        <p:spPr bwMode="auto">
          <a:xfrm>
            <a:off x="0" y="0"/>
            <a:ext cx="12192000" cy="6858000"/>
          </a:xfrm>
          <a:prstGeom prst="rect">
            <a:avLst/>
          </a:prstGeom>
          <a:noFill/>
          <a:ln w="9525">
            <a:noFill/>
            <a:miter lim="800000"/>
            <a:headEnd/>
            <a:tailEnd/>
          </a:ln>
        </p:spPr>
      </p:pic>
      <p:sp>
        <p:nvSpPr>
          <p:cNvPr id="3" name="Footer Placeholder 2"/>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defRPr>
            </a:lvl1pPr>
          </a:lstStyle>
          <a:p>
            <a:endParaRPr lang="en-US" dirty="0"/>
          </a:p>
        </p:txBody>
      </p:sp>
      <p:sp>
        <p:nvSpPr>
          <p:cNvPr id="2" name="TextBox 1">
            <a:extLst>
              <a:ext uri="{FF2B5EF4-FFF2-40B4-BE49-F238E27FC236}">
                <a16:creationId xmlns:a16="http://schemas.microsoft.com/office/drawing/2014/main" id="{4C53CEEA-FC7C-4961-9CE5-C31FD3E3EF1E}"/>
              </a:ext>
            </a:extLst>
          </p:cNvPr>
          <p:cNvSpPr txBox="1"/>
          <p:nvPr userDrawn="1"/>
        </p:nvSpPr>
        <p:spPr>
          <a:xfrm>
            <a:off x="11506200" y="6356351"/>
            <a:ext cx="685800" cy="307777"/>
          </a:xfrm>
          <a:prstGeom prst="rect">
            <a:avLst/>
          </a:prstGeom>
          <a:noFill/>
        </p:spPr>
        <p:txBody>
          <a:bodyPr wrap="square" rtlCol="0">
            <a:spAutoFit/>
          </a:bodyPr>
          <a:lstStyle/>
          <a:p>
            <a:fld id="{C3496D66-B74A-436E-94A0-25FB1F709176}" type="slidenum">
              <a:rPr lang="en-US" sz="1400" smtClean="0"/>
              <a:t>‹#›</a:t>
            </a:fld>
            <a:endParaRPr lang="en-US" sz="1400"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charset="0"/>
        </a:defRPr>
      </a:lvl2pPr>
      <a:lvl3pPr algn="ctr" rtl="0" eaLnBrk="1" fontAlgn="base" hangingPunct="1">
        <a:spcBef>
          <a:spcPct val="0"/>
        </a:spcBef>
        <a:spcAft>
          <a:spcPct val="0"/>
        </a:spcAft>
        <a:defRPr sz="4400">
          <a:solidFill>
            <a:schemeClr val="tx2"/>
          </a:solidFill>
          <a:latin typeface="Times New Roman" charset="0"/>
        </a:defRPr>
      </a:lvl3pPr>
      <a:lvl4pPr algn="ctr" rtl="0" eaLnBrk="1" fontAlgn="base" hangingPunct="1">
        <a:spcBef>
          <a:spcPct val="0"/>
        </a:spcBef>
        <a:spcAft>
          <a:spcPct val="0"/>
        </a:spcAft>
        <a:defRPr sz="4400">
          <a:solidFill>
            <a:schemeClr val="tx2"/>
          </a:solidFill>
          <a:latin typeface="Times New Roman" charset="0"/>
        </a:defRPr>
      </a:lvl4pPr>
      <a:lvl5pPr algn="ctr" rtl="0" eaLnBrk="1" fontAlgn="base" hangingPunct="1">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rrl.org/shop/Licensing-Education-and-Trainin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2" Type="http://schemas.openxmlformats.org/officeDocument/2006/relationships/hyperlink" Target="mailto:K0ILP.NC@gmail.com"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A98298-C3BA-4023-B3C5-1A95D539E2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287" y="-14288"/>
            <a:ext cx="1219200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F4FFDF5-EF64-325E-8B99-BB7E21638F82}"/>
              </a:ext>
            </a:extLst>
          </p:cNvPr>
          <p:cNvSpPr>
            <a:spLocks noGrp="1"/>
          </p:cNvSpPr>
          <p:nvPr>
            <p:ph type="title"/>
          </p:nvPr>
        </p:nvSpPr>
        <p:spPr/>
        <p:txBody>
          <a:bodyPr/>
          <a:lstStyle/>
          <a:p>
            <a:r>
              <a:rPr lang="en-US" dirty="0"/>
              <a:t>Absorption</a:t>
            </a:r>
          </a:p>
        </p:txBody>
      </p:sp>
      <p:sp>
        <p:nvSpPr>
          <p:cNvPr id="4" name="Content Placeholder 3">
            <a:extLst>
              <a:ext uri="{FF2B5EF4-FFF2-40B4-BE49-F238E27FC236}">
                <a16:creationId xmlns:a16="http://schemas.microsoft.com/office/drawing/2014/main" id="{C3B29C76-9702-5CE4-43F0-32F9681166F3}"/>
              </a:ext>
            </a:extLst>
          </p:cNvPr>
          <p:cNvSpPr>
            <a:spLocks noGrp="1"/>
          </p:cNvSpPr>
          <p:nvPr>
            <p:ph idx="1"/>
          </p:nvPr>
        </p:nvSpPr>
        <p:spPr>
          <a:xfrm>
            <a:off x="228600" y="2169994"/>
            <a:ext cx="11734800" cy="4380228"/>
          </a:xfrm>
        </p:spPr>
        <p:txBody>
          <a:bodyPr/>
          <a:lstStyle/>
          <a:p>
            <a:r>
              <a:rPr lang="en-US" dirty="0"/>
              <a:t>Enemy of propagation is </a:t>
            </a:r>
            <a:r>
              <a:rPr lang="en-US" i="1" dirty="0">
                <a:solidFill>
                  <a:srgbClr val="C00000"/>
                </a:solidFill>
              </a:rPr>
              <a:t>absorption</a:t>
            </a:r>
          </a:p>
          <a:p>
            <a:pPr lvl="1"/>
            <a:r>
              <a:rPr lang="en-US" dirty="0"/>
              <a:t>In D and E regions, waves passing through the denser gas are partially absorbed (D region is not very good at refraction)</a:t>
            </a:r>
          </a:p>
          <a:p>
            <a:r>
              <a:rPr lang="en-US" dirty="0"/>
              <a:t>In HF bands below 10 MHz, AM broadcast bands, and at lower frequencies, the D region </a:t>
            </a:r>
            <a:r>
              <a:rPr lang="en-US" u="sng" dirty="0"/>
              <a:t>completely</a:t>
            </a:r>
            <a:r>
              <a:rPr lang="en-US" dirty="0"/>
              <a:t> absorbs radio waves </a:t>
            </a:r>
            <a:r>
              <a:rPr lang="en-US" i="1" dirty="0">
                <a:solidFill>
                  <a:srgbClr val="C00000"/>
                </a:solidFill>
              </a:rPr>
              <a:t>during the day</a:t>
            </a:r>
            <a:r>
              <a:rPr lang="en-US" dirty="0"/>
              <a:t>, preventing those waves from returning to Earth</a:t>
            </a:r>
          </a:p>
          <a:p>
            <a:r>
              <a:rPr lang="en-US" dirty="0"/>
              <a:t>Absorption increases in daytime and when solar UV is more intense</a:t>
            </a:r>
          </a:p>
          <a:p>
            <a:pPr lvl="1"/>
            <a:r>
              <a:rPr lang="en-US" b="1" dirty="0">
                <a:solidFill>
                  <a:srgbClr val="0000CC"/>
                </a:solidFill>
              </a:rPr>
              <a:t>QUESTION</a:t>
            </a:r>
            <a:r>
              <a:rPr lang="en-US" dirty="0">
                <a:solidFill>
                  <a:srgbClr val="0000CC"/>
                </a:solidFill>
              </a:rPr>
              <a:t>: When is the best time to transmit on HF below 10 MHz?</a:t>
            </a:r>
          </a:p>
          <a:p>
            <a:endParaRPr lang="en-US" dirty="0"/>
          </a:p>
        </p:txBody>
      </p:sp>
    </p:spTree>
    <p:extLst>
      <p:ext uri="{BB962C8B-B14F-4D97-AF65-F5344CB8AC3E}">
        <p14:creationId xmlns:p14="http://schemas.microsoft.com/office/powerpoint/2010/main" val="3827553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7A4A86-FF58-FF7A-E579-08C9950DD1FB}"/>
              </a:ext>
            </a:extLst>
          </p:cNvPr>
          <p:cNvSpPr>
            <a:spLocks noGrp="1"/>
          </p:cNvSpPr>
          <p:nvPr>
            <p:ph type="title"/>
          </p:nvPr>
        </p:nvSpPr>
        <p:spPr/>
        <p:txBody>
          <a:bodyPr/>
          <a:lstStyle/>
          <a:p>
            <a:r>
              <a:rPr lang="en-US" dirty="0"/>
              <a:t>Noise</a:t>
            </a:r>
          </a:p>
        </p:txBody>
      </p:sp>
      <p:sp>
        <p:nvSpPr>
          <p:cNvPr id="3" name="Content Placeholder 2">
            <a:extLst>
              <a:ext uri="{FF2B5EF4-FFF2-40B4-BE49-F238E27FC236}">
                <a16:creationId xmlns:a16="http://schemas.microsoft.com/office/drawing/2014/main" id="{71AB62CA-07A3-95AF-9CF9-1077DD84F249}"/>
              </a:ext>
            </a:extLst>
          </p:cNvPr>
          <p:cNvSpPr>
            <a:spLocks noGrp="1"/>
          </p:cNvSpPr>
          <p:nvPr>
            <p:ph idx="1"/>
          </p:nvPr>
        </p:nvSpPr>
        <p:spPr>
          <a:xfrm>
            <a:off x="457200" y="2362200"/>
            <a:ext cx="11201400" cy="4188022"/>
          </a:xfrm>
        </p:spPr>
        <p:txBody>
          <a:bodyPr/>
          <a:lstStyle/>
          <a:p>
            <a:r>
              <a:rPr lang="en-US" dirty="0"/>
              <a:t>Noise is another enemy of propagation (covers up weak signals)</a:t>
            </a:r>
          </a:p>
          <a:p>
            <a:r>
              <a:rPr lang="en-US" dirty="0"/>
              <a:t>Stronger at frequencies below VHF (due to atmospheric disturbances)</a:t>
            </a:r>
          </a:p>
          <a:p>
            <a:r>
              <a:rPr lang="en-US" dirty="0"/>
              <a:t>Lower you go in frequency, the stronger the noise or </a:t>
            </a:r>
            <a:r>
              <a:rPr lang="en-US" i="1" dirty="0">
                <a:solidFill>
                  <a:srgbClr val="C00000"/>
                </a:solidFill>
              </a:rPr>
              <a:t>static</a:t>
            </a:r>
          </a:p>
          <a:p>
            <a:r>
              <a:rPr lang="en-US" dirty="0"/>
              <a:t>Varies seasonally</a:t>
            </a:r>
          </a:p>
          <a:p>
            <a:r>
              <a:rPr lang="en-US" dirty="0"/>
              <a:t>Most noticeable on lower frequency HF bands in the summer when atmospheric noise is strongest</a:t>
            </a:r>
          </a:p>
        </p:txBody>
      </p:sp>
    </p:spTree>
    <p:extLst>
      <p:ext uri="{BB962C8B-B14F-4D97-AF65-F5344CB8AC3E}">
        <p14:creationId xmlns:p14="http://schemas.microsoft.com/office/powerpoint/2010/main" val="60817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368CFB-5A85-DFE8-FB12-3D5F7B9BD717}"/>
              </a:ext>
            </a:extLst>
          </p:cNvPr>
          <p:cNvSpPr>
            <a:spLocks noGrp="1"/>
          </p:cNvSpPr>
          <p:nvPr>
            <p:ph type="title"/>
          </p:nvPr>
        </p:nvSpPr>
        <p:spPr>
          <a:xfrm>
            <a:off x="187458" y="1295400"/>
            <a:ext cx="6499746" cy="874595"/>
          </a:xfrm>
        </p:spPr>
        <p:txBody>
          <a:bodyPr/>
          <a:lstStyle/>
          <a:p>
            <a:r>
              <a:rPr lang="en-US" dirty="0"/>
              <a:t>Long Path and Short Path</a:t>
            </a:r>
          </a:p>
        </p:txBody>
      </p:sp>
      <p:sp>
        <p:nvSpPr>
          <p:cNvPr id="3" name="Content Placeholder 2">
            <a:extLst>
              <a:ext uri="{FF2B5EF4-FFF2-40B4-BE49-F238E27FC236}">
                <a16:creationId xmlns:a16="http://schemas.microsoft.com/office/drawing/2014/main" id="{4830797B-9907-D094-4EFD-DE82CE220EF0}"/>
              </a:ext>
            </a:extLst>
          </p:cNvPr>
          <p:cNvSpPr>
            <a:spLocks noGrp="1"/>
          </p:cNvSpPr>
          <p:nvPr>
            <p:ph idx="1"/>
          </p:nvPr>
        </p:nvSpPr>
        <p:spPr>
          <a:xfrm>
            <a:off x="180531" y="2057400"/>
            <a:ext cx="6499746" cy="4492822"/>
          </a:xfrm>
        </p:spPr>
        <p:txBody>
          <a:bodyPr/>
          <a:lstStyle/>
          <a:p>
            <a:r>
              <a:rPr lang="en-US" sz="2400" dirty="0"/>
              <a:t>When ionosphere along short path does not support propagation, sometimes long path will</a:t>
            </a:r>
          </a:p>
          <a:p>
            <a:r>
              <a:rPr lang="en-US" sz="2400" dirty="0"/>
              <a:t>Occasionally, propagation over both long and short paths will be supported (at same time)</a:t>
            </a:r>
          </a:p>
          <a:p>
            <a:r>
              <a:rPr lang="en-US" sz="2400" dirty="0"/>
              <a:t>Unless the paths are almost equal there will be an echo (delayed signal arrives a fraction of a second later)</a:t>
            </a:r>
          </a:p>
          <a:p>
            <a:pPr>
              <a:buClr>
                <a:schemeClr val="tx1"/>
              </a:buClr>
            </a:pPr>
            <a:r>
              <a:rPr lang="en-US" sz="2400" i="1" dirty="0">
                <a:solidFill>
                  <a:srgbClr val="C00000"/>
                </a:solidFill>
              </a:rPr>
              <a:t>Round-the-world</a:t>
            </a:r>
            <a:r>
              <a:rPr lang="en-US" sz="2400" dirty="0"/>
              <a:t> </a:t>
            </a:r>
            <a:r>
              <a:rPr lang="en-US" sz="2400" i="1" dirty="0">
                <a:solidFill>
                  <a:srgbClr val="C00000"/>
                </a:solidFill>
              </a:rPr>
              <a:t>propagation</a:t>
            </a:r>
            <a:r>
              <a:rPr lang="en-US" sz="2400" dirty="0"/>
              <a:t>: you can hear your own signal coming all the way around to your location about 1/7 of a second later!</a:t>
            </a:r>
          </a:p>
          <a:p>
            <a:pPr lvl="1">
              <a:buClr>
                <a:schemeClr val="tx1"/>
              </a:buClr>
            </a:pPr>
            <a:r>
              <a:rPr lang="en-US" sz="2000" dirty="0"/>
              <a:t>25,000 miles divided by 186,000 miles/sec</a:t>
            </a:r>
          </a:p>
        </p:txBody>
      </p:sp>
      <p:pic>
        <p:nvPicPr>
          <p:cNvPr id="5" name="Picture 4">
            <a:extLst>
              <a:ext uri="{FF2B5EF4-FFF2-40B4-BE49-F238E27FC236}">
                <a16:creationId xmlns:a16="http://schemas.microsoft.com/office/drawing/2014/main" id="{8E42603F-E22C-9AB8-1525-50BEE8D359F5}"/>
              </a:ext>
            </a:extLst>
          </p:cNvPr>
          <p:cNvPicPr>
            <a:picLocks noChangeAspect="1"/>
          </p:cNvPicPr>
          <p:nvPr/>
        </p:nvPicPr>
        <p:blipFill>
          <a:blip r:embed="rId2"/>
          <a:stretch>
            <a:fillRect/>
          </a:stretch>
        </p:blipFill>
        <p:spPr>
          <a:xfrm>
            <a:off x="6858000" y="1049181"/>
            <a:ext cx="5153469" cy="5323702"/>
          </a:xfrm>
          <a:prstGeom prst="rect">
            <a:avLst/>
          </a:prstGeom>
          <a:ln>
            <a:solidFill>
              <a:schemeClr val="tx1"/>
            </a:solidFill>
          </a:ln>
        </p:spPr>
      </p:pic>
    </p:spTree>
    <p:extLst>
      <p:ext uri="{BB962C8B-B14F-4D97-AF65-F5344CB8AC3E}">
        <p14:creationId xmlns:p14="http://schemas.microsoft.com/office/powerpoint/2010/main" val="1997598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2849088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is a directional antenna pointed when making a “long-path” contact with another station?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Toward the rising sun</a:t>
            </a:r>
          </a:p>
          <a:p>
            <a:pPr marL="457200" indent="-457200">
              <a:buFont typeface="+mj-lt"/>
              <a:buAutoNum type="alphaUcPeriod"/>
            </a:pPr>
            <a:r>
              <a:rPr lang="en-US" b="0" i="0" u="none" strike="noStrike" baseline="0" dirty="0">
                <a:latin typeface="Calibri" panose="020F0502020204030204" pitchFamily="34" charset="0"/>
              </a:rPr>
              <a:t>Along the grayline</a:t>
            </a:r>
          </a:p>
          <a:p>
            <a:pPr marL="457200" indent="-457200">
              <a:buFont typeface="+mj-lt"/>
              <a:buAutoNum type="alphaUcPeriod"/>
            </a:pPr>
            <a:r>
              <a:rPr lang="en-US" b="0" i="0" u="none" strike="noStrike" baseline="0" dirty="0">
                <a:latin typeface="Calibri" panose="020F0502020204030204" pitchFamily="34" charset="0"/>
              </a:rPr>
              <a:t>180 degrees from the station’s short-path heading</a:t>
            </a:r>
          </a:p>
          <a:p>
            <a:pPr marL="457200" indent="-457200">
              <a:buFont typeface="+mj-lt"/>
              <a:buAutoNum type="alphaUcPeriod"/>
            </a:pPr>
            <a:r>
              <a:rPr lang="en-US" b="0" i="0" u="none" strike="noStrike" baseline="0" dirty="0">
                <a:latin typeface="Calibri" panose="020F0502020204030204" pitchFamily="34" charset="0"/>
              </a:rPr>
              <a:t>Toward the north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G2D06 (C) Page 8-5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83953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typical of the lower HF frequencies during the summer?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Poor propagation at any time of day</a:t>
            </a:r>
          </a:p>
          <a:p>
            <a:pPr marL="457200" indent="-457200">
              <a:buFont typeface="+mj-lt"/>
              <a:buAutoNum type="alphaUcPeriod"/>
            </a:pPr>
            <a:r>
              <a:rPr lang="en-US" b="0" i="0" u="none" strike="noStrike" baseline="0" dirty="0">
                <a:latin typeface="Calibri" panose="020F0502020204030204" pitchFamily="34" charset="0"/>
              </a:rPr>
              <a:t>World-wide propagation during the daylight hours</a:t>
            </a:r>
          </a:p>
          <a:p>
            <a:pPr marL="457200" indent="-457200">
              <a:buFont typeface="+mj-lt"/>
              <a:buAutoNum type="alphaUcPeriod"/>
            </a:pPr>
            <a:r>
              <a:rPr lang="en-US" b="0" i="0" u="none" strike="noStrike" baseline="0" dirty="0">
                <a:latin typeface="Calibri" panose="020F0502020204030204" pitchFamily="34" charset="0"/>
              </a:rPr>
              <a:t>Heavy distortion on signals due to photon absorption</a:t>
            </a:r>
          </a:p>
          <a:p>
            <a:pPr marL="457200" indent="-457200">
              <a:buFont typeface="+mj-lt"/>
              <a:buAutoNum type="alphaUcPeriod"/>
            </a:pPr>
            <a:r>
              <a:rPr lang="en-US" b="0" i="0" u="none" strike="noStrike" baseline="0" dirty="0">
                <a:latin typeface="Calibri" panose="020F0502020204030204" pitchFamily="34" charset="0"/>
              </a:rPr>
              <a:t>High levels of atmospheric noise or “static”</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G2D11 (D) Page 8-5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597901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a characteristic of skywave signals arriving at your location by both short-path and longpath propagation?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Periodic fading approximately every 10 seconds</a:t>
            </a:r>
          </a:p>
          <a:p>
            <a:pPr marL="457200" indent="-457200">
              <a:buFont typeface="+mj-lt"/>
              <a:buAutoNum type="alphaUcPeriod"/>
            </a:pPr>
            <a:r>
              <a:rPr lang="en-US" b="0" i="0" u="none" strike="noStrike" baseline="0" dirty="0">
                <a:latin typeface="Calibri" panose="020F0502020204030204" pitchFamily="34" charset="0"/>
              </a:rPr>
              <a:t>Signal strength increased by 3 dB</a:t>
            </a:r>
          </a:p>
          <a:p>
            <a:pPr marL="457200" indent="-457200">
              <a:buFont typeface="+mj-lt"/>
              <a:buAutoNum type="alphaUcPeriod"/>
            </a:pPr>
            <a:r>
              <a:rPr lang="en-US" b="0" i="0" u="none" strike="noStrike" baseline="0" dirty="0">
                <a:latin typeface="Calibri" panose="020F0502020204030204" pitchFamily="34" charset="0"/>
              </a:rPr>
              <a:t>The signal might be cancelled causing severe attenuation</a:t>
            </a:r>
          </a:p>
          <a:p>
            <a:pPr marL="457200" indent="-457200">
              <a:buFont typeface="+mj-lt"/>
              <a:buAutoNum type="alphaUcPeriod"/>
            </a:pPr>
            <a:r>
              <a:rPr lang="en-US" b="0" i="0" u="none" strike="noStrike" baseline="0" dirty="0">
                <a:latin typeface="Calibri" panose="020F0502020204030204" pitchFamily="34" charset="0"/>
              </a:rPr>
              <a:t>A slightly delayed echo might be heard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G3B01 (D) Page 8-6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097371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approximate maximum distance along the Earth’s surface that is normally covered in one hop using the F2 region?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180 miles</a:t>
            </a:r>
          </a:p>
          <a:p>
            <a:pPr marL="457200" indent="-457200">
              <a:buFont typeface="+mj-lt"/>
              <a:buAutoNum type="alphaUcPeriod"/>
            </a:pPr>
            <a:r>
              <a:rPr lang="en-US" b="0" i="0" u="none" strike="noStrike" baseline="0" dirty="0">
                <a:latin typeface="Calibri" panose="020F0502020204030204" pitchFamily="34" charset="0"/>
              </a:rPr>
              <a:t>1,200 miles</a:t>
            </a:r>
          </a:p>
          <a:p>
            <a:pPr marL="457200" indent="-457200">
              <a:buFont typeface="+mj-lt"/>
              <a:buAutoNum type="alphaUcPeriod"/>
            </a:pPr>
            <a:r>
              <a:rPr lang="en-US" b="0" i="0" u="none" strike="noStrike" baseline="0" dirty="0">
                <a:latin typeface="Calibri" panose="020F0502020204030204" pitchFamily="34" charset="0"/>
              </a:rPr>
              <a:t>2,500 miles</a:t>
            </a:r>
          </a:p>
          <a:p>
            <a:pPr marL="457200" indent="-457200">
              <a:buFont typeface="+mj-lt"/>
              <a:buAutoNum type="alphaUcPeriod"/>
            </a:pPr>
            <a:r>
              <a:rPr lang="en-US" b="0" i="0" u="none" strike="noStrike" baseline="0" dirty="0">
                <a:latin typeface="Calibri" panose="020F0502020204030204" pitchFamily="34" charset="0"/>
              </a:rPr>
              <a:t>12,000 miles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G3B09 (C) Page 8-2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149969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approximate maximum distance along the Earth’s surface that is normally covered in one hop using the E region?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180 miles</a:t>
            </a:r>
          </a:p>
          <a:p>
            <a:pPr marL="457200" indent="-457200">
              <a:buFont typeface="+mj-lt"/>
              <a:buAutoNum type="alphaUcPeriod"/>
            </a:pPr>
            <a:r>
              <a:rPr lang="en-US" b="0" i="0" u="none" strike="noStrike" baseline="0" dirty="0">
                <a:latin typeface="Calibri" panose="020F0502020204030204" pitchFamily="34" charset="0"/>
              </a:rPr>
              <a:t>1,200 miles</a:t>
            </a:r>
          </a:p>
          <a:p>
            <a:pPr marL="457200" indent="-457200">
              <a:buFont typeface="+mj-lt"/>
              <a:buAutoNum type="alphaUcPeriod"/>
            </a:pPr>
            <a:r>
              <a:rPr lang="en-US" b="0" i="0" u="none" strike="noStrike" baseline="0" dirty="0">
                <a:latin typeface="Calibri" panose="020F0502020204030204" pitchFamily="34" charset="0"/>
              </a:rPr>
              <a:t>2,500 miles</a:t>
            </a:r>
          </a:p>
          <a:p>
            <a:pPr marL="457200" indent="-457200">
              <a:buFont typeface="+mj-lt"/>
              <a:buAutoNum type="alphaUcPeriod"/>
            </a:pPr>
            <a:r>
              <a:rPr lang="en-US" b="0" i="0" u="none" strike="noStrike" baseline="0" dirty="0">
                <a:latin typeface="Calibri" panose="020F0502020204030204" pitchFamily="34" charset="0"/>
              </a:rPr>
              <a:t>12,000 miles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G3B10 (B) Page 8-2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6239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ionospheric layer is closest to the surface of Earth?</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D layer</a:t>
            </a:r>
          </a:p>
          <a:p>
            <a:pPr marL="457200" indent="-457200">
              <a:buFont typeface="+mj-lt"/>
              <a:buAutoNum type="alphaUcPeriod"/>
            </a:pPr>
            <a:r>
              <a:rPr lang="en-US" b="0" i="0" u="none" strike="noStrike" baseline="0" dirty="0">
                <a:latin typeface="Calibri" panose="020F0502020204030204" pitchFamily="34" charset="0"/>
              </a:rPr>
              <a:t>The E layer</a:t>
            </a:r>
          </a:p>
          <a:p>
            <a:pPr marL="457200" indent="-457200">
              <a:buFont typeface="+mj-lt"/>
              <a:buAutoNum type="alphaUcPeriod"/>
            </a:pPr>
            <a:r>
              <a:rPr lang="en-US" b="0" i="0" u="none" strike="noStrike" baseline="0" dirty="0">
                <a:latin typeface="Calibri" panose="020F0502020204030204" pitchFamily="34" charset="0"/>
              </a:rPr>
              <a:t>The F1 layer</a:t>
            </a:r>
          </a:p>
          <a:p>
            <a:pPr marL="457200" indent="-457200">
              <a:buFont typeface="+mj-lt"/>
              <a:buAutoNum type="alphaUcPeriod"/>
            </a:pPr>
            <a:r>
              <a:rPr lang="en-US" b="0" i="0" u="none" strike="noStrike" baseline="0" dirty="0">
                <a:latin typeface="Calibri" panose="020F0502020204030204" pitchFamily="34" charset="0"/>
              </a:rPr>
              <a:t>The F2 layer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G3C01 (A) Page 8-2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411197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p:txBody>
          <a:bodyPr/>
          <a:lstStyle/>
          <a:p>
            <a:r>
              <a:rPr lang="en-US" dirty="0">
                <a:latin typeface="Calibri" panose="020F0502020204030204" pitchFamily="34" charset="0"/>
              </a:rPr>
              <a:t>General Class License Manual</a:t>
            </a:r>
            <a:br>
              <a:rPr lang="en-US" dirty="0">
                <a:latin typeface="Calibri" panose="020F0502020204030204" pitchFamily="34" charset="0"/>
              </a:rPr>
            </a:br>
            <a:r>
              <a:rPr lang="en-US" dirty="0">
                <a:latin typeface="Calibri" panose="020F0502020204030204" pitchFamily="34" charset="0"/>
              </a:rPr>
              <a:t>and other resources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endParaRPr>
          </a:p>
          <a:p>
            <a:pPr algn="ctr"/>
            <a:r>
              <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rPr>
              <a:t>http://www.arrl.org/shop/Licensing-Education-and-Training/</a:t>
            </a:r>
            <a:endParaRPr lang="en-US" altLang="en-US" dirty="0">
              <a:solidFill>
                <a:srgbClr val="0000FF"/>
              </a:solidFill>
              <a:cs typeface="Gill Sans" pitchFamily="1" charset="0"/>
            </a:endParaRPr>
          </a:p>
          <a:p>
            <a:endParaRPr lang="en-US" b="0" i="0" u="none" strike="noStrike" baseline="0" dirty="0">
              <a:latin typeface="Calibri" panose="020F0502020204030204" pitchFamily="34" charset="0"/>
            </a:endParaRPr>
          </a:p>
          <a:p>
            <a:endParaRPr lang="en-US" b="0" i="0" u="none" strike="noStrike" baseline="0" dirty="0">
              <a:latin typeface="Calibri" panose="020F0502020204030204" pitchFamily="34" charset="0"/>
            </a:endParaRPr>
          </a:p>
        </p:txBody>
      </p:sp>
      <p:pic>
        <p:nvPicPr>
          <p:cNvPr id="1028" name="Picture 4" descr="ARRL General Class License Manual 9th Edition">
            <a:extLst>
              <a:ext uri="{FF2B5EF4-FFF2-40B4-BE49-F238E27FC236}">
                <a16:creationId xmlns:a16="http://schemas.microsoft.com/office/drawing/2014/main" id="{17508675-386E-496F-A47C-1AB33E9237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208" y="2743200"/>
            <a:ext cx="1896534"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214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Where on Earth do ionospheric layers reach their maximum height?</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Where the sun is overhead</a:t>
            </a:r>
          </a:p>
          <a:p>
            <a:pPr marL="457200" indent="-457200">
              <a:buFont typeface="+mj-lt"/>
              <a:buAutoNum type="alphaUcPeriod"/>
            </a:pPr>
            <a:r>
              <a:rPr lang="en-US" b="0" i="0" u="none" strike="noStrike" baseline="0" dirty="0">
                <a:latin typeface="Calibri" panose="020F0502020204030204" pitchFamily="34" charset="0"/>
              </a:rPr>
              <a:t>Where the sun is on the opposite side of Earth</a:t>
            </a:r>
          </a:p>
          <a:p>
            <a:pPr marL="457200" indent="-457200">
              <a:buFont typeface="+mj-lt"/>
              <a:buAutoNum type="alphaUcPeriod"/>
            </a:pPr>
            <a:r>
              <a:rPr lang="en-US" b="0" i="0" u="none" strike="noStrike" baseline="0" dirty="0">
                <a:latin typeface="Calibri" panose="020F0502020204030204" pitchFamily="34" charset="0"/>
              </a:rPr>
              <a:t>Where the sun is rising</a:t>
            </a:r>
          </a:p>
          <a:p>
            <a:pPr marL="457200" indent="-457200">
              <a:buFont typeface="+mj-lt"/>
              <a:buAutoNum type="alphaUcPeriod"/>
            </a:pPr>
            <a:r>
              <a:rPr lang="en-US" b="0" i="0" u="none" strike="noStrike" baseline="0" dirty="0">
                <a:latin typeface="Calibri" panose="020F0502020204030204" pitchFamily="34" charset="0"/>
              </a:rPr>
              <a:t>Where the sun has just set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G3C02 (A) Page 8-2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227266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Why is the F2 region mainly responsible for the longest distance radio wave propagation?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Because it is the densest ionospheric layer</a:t>
            </a:r>
          </a:p>
          <a:p>
            <a:pPr marL="457200" indent="-457200">
              <a:buFont typeface="+mj-lt"/>
              <a:buAutoNum type="alphaUcPeriod"/>
            </a:pPr>
            <a:r>
              <a:rPr lang="en-US" b="0" i="0" u="none" strike="noStrike" baseline="0" dirty="0">
                <a:latin typeface="Calibri" panose="020F0502020204030204" pitchFamily="34" charset="0"/>
              </a:rPr>
              <a:t>Because of the Doppler effect</a:t>
            </a:r>
          </a:p>
          <a:p>
            <a:pPr marL="457200" indent="-457200">
              <a:buFont typeface="+mj-lt"/>
              <a:buAutoNum type="alphaUcPeriod"/>
            </a:pPr>
            <a:r>
              <a:rPr lang="en-US" b="0" i="0" u="none" strike="noStrike" baseline="0" dirty="0">
                <a:latin typeface="Calibri" panose="020F0502020204030204" pitchFamily="34" charset="0"/>
              </a:rPr>
              <a:t>Because it is the highest ionospheric region</a:t>
            </a:r>
          </a:p>
          <a:p>
            <a:pPr marL="457200" indent="-457200">
              <a:buFont typeface="+mj-lt"/>
              <a:buAutoNum type="alphaUcPeriod"/>
            </a:pPr>
            <a:r>
              <a:rPr lang="en-US" b="0" i="0" u="none" strike="noStrike" baseline="0" dirty="0">
                <a:latin typeface="Calibri" panose="020F0502020204030204" pitchFamily="34" charset="0"/>
              </a:rPr>
              <a:t>Because of meteor trails at that level</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G3C03 (C) Page 8-2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682132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does the term “critical angle” mean, as used in radio wave propagation?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long path azimuth of a distant station</a:t>
            </a:r>
          </a:p>
          <a:p>
            <a:pPr marL="457200" indent="-457200">
              <a:buFont typeface="+mj-lt"/>
              <a:buAutoNum type="alphaUcPeriod"/>
            </a:pPr>
            <a:r>
              <a:rPr lang="en-US" b="0" i="0" u="none" strike="noStrike" baseline="0" dirty="0">
                <a:latin typeface="Calibri" panose="020F0502020204030204" pitchFamily="34" charset="0"/>
              </a:rPr>
              <a:t>The short path azimuth of a distant station</a:t>
            </a:r>
          </a:p>
          <a:p>
            <a:pPr marL="457200" indent="-457200">
              <a:buFont typeface="+mj-lt"/>
              <a:buAutoNum type="alphaUcPeriod"/>
            </a:pPr>
            <a:r>
              <a:rPr lang="en-US" b="0" i="0" u="none" strike="noStrike" baseline="0" dirty="0">
                <a:latin typeface="Calibri" panose="020F0502020204030204" pitchFamily="34" charset="0"/>
              </a:rPr>
              <a:t>The lowest takeoff angle that will return a radio wave to Earth under specific ionospheric conditions</a:t>
            </a:r>
          </a:p>
          <a:p>
            <a:pPr marL="457200" indent="-457200">
              <a:buFont typeface="+mj-lt"/>
              <a:buAutoNum type="alphaUcPeriod"/>
            </a:pPr>
            <a:r>
              <a:rPr lang="en-US" b="0" i="0" u="none" strike="noStrike" baseline="0" dirty="0">
                <a:latin typeface="Calibri" panose="020F0502020204030204" pitchFamily="34" charset="0"/>
              </a:rPr>
              <a:t>The highest takeoff angle that will return a radio wave to Earth under specific ionospheric conditions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G3C04 (D) Page 8-2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6462180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Why is long-distance communication on the 40-meter, 60-meter, 80-meter, and 160-meter bands more difficult during the day?</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F layer absorbs signals at these frequencies during daylight hours</a:t>
            </a:r>
          </a:p>
          <a:p>
            <a:pPr marL="457200" indent="-457200">
              <a:buFont typeface="+mj-lt"/>
              <a:buAutoNum type="alphaUcPeriod"/>
            </a:pPr>
            <a:r>
              <a:rPr lang="en-US" b="0" i="0" u="none" strike="noStrike" baseline="0" dirty="0">
                <a:latin typeface="Calibri" panose="020F0502020204030204" pitchFamily="34" charset="0"/>
              </a:rPr>
              <a:t>The F layer is unstable during daylight hours</a:t>
            </a:r>
          </a:p>
          <a:p>
            <a:pPr marL="457200" indent="-457200">
              <a:buFont typeface="+mj-lt"/>
              <a:buAutoNum type="alphaUcPeriod"/>
            </a:pPr>
            <a:r>
              <a:rPr lang="en-US" b="0" i="0" u="none" strike="noStrike" baseline="0" dirty="0">
                <a:latin typeface="Calibri" panose="020F0502020204030204" pitchFamily="34" charset="0"/>
              </a:rPr>
              <a:t>The D layer absorbs signals at these frequencies during daylight hours</a:t>
            </a:r>
          </a:p>
          <a:p>
            <a:pPr marL="457200" indent="-457200">
              <a:buFont typeface="+mj-lt"/>
              <a:buAutoNum type="alphaUcPeriod"/>
            </a:pPr>
            <a:r>
              <a:rPr lang="en-US" b="0" i="0" u="none" strike="noStrike" baseline="0" dirty="0">
                <a:latin typeface="Calibri" panose="020F0502020204030204" pitchFamily="34" charset="0"/>
              </a:rPr>
              <a:t>The E layer is unstable during daylight hours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G3C05 (C) Page 8-5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7422251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ionospheric layer is the most absorbent of long skip signals during daylight hours on frequencies below 10 MHz?</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F2 layer</a:t>
            </a:r>
          </a:p>
          <a:p>
            <a:pPr marL="457200" indent="-457200">
              <a:buFont typeface="+mj-lt"/>
              <a:buAutoNum type="alphaUcPeriod"/>
            </a:pPr>
            <a:r>
              <a:rPr lang="en-US" b="0" i="0" u="none" strike="noStrike" baseline="0" dirty="0">
                <a:latin typeface="Calibri" panose="020F0502020204030204" pitchFamily="34" charset="0"/>
              </a:rPr>
              <a:t>The F1 layer</a:t>
            </a:r>
          </a:p>
          <a:p>
            <a:pPr marL="457200" indent="-457200">
              <a:buFont typeface="+mj-lt"/>
              <a:buAutoNum type="alphaUcPeriod"/>
            </a:pPr>
            <a:r>
              <a:rPr lang="en-US" b="0" i="0" u="none" strike="noStrike" baseline="0" dirty="0">
                <a:latin typeface="Calibri" panose="020F0502020204030204" pitchFamily="34" charset="0"/>
              </a:rPr>
              <a:t>The E layer</a:t>
            </a:r>
          </a:p>
          <a:p>
            <a:pPr marL="457200" indent="-457200">
              <a:buFont typeface="+mj-lt"/>
              <a:buAutoNum type="alphaUcPeriod"/>
            </a:pPr>
            <a:r>
              <a:rPr lang="en-US" b="0" i="0" u="none" strike="noStrike" baseline="0" dirty="0">
                <a:latin typeface="Calibri" panose="020F0502020204030204" pitchFamily="34" charset="0"/>
              </a:rPr>
              <a:t>The D layer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G3C11 (D) Page 8-5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822924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D90C6D-C77B-CFEE-B6EA-38E0C9845A8D}"/>
              </a:ext>
            </a:extLst>
          </p:cNvPr>
          <p:cNvSpPr>
            <a:spLocks noGrp="1"/>
          </p:cNvSpPr>
          <p:nvPr>
            <p:ph type="title"/>
          </p:nvPr>
        </p:nvSpPr>
        <p:spPr>
          <a:xfrm>
            <a:off x="586854" y="1295399"/>
            <a:ext cx="4823346" cy="874595"/>
          </a:xfrm>
        </p:spPr>
        <p:txBody>
          <a:bodyPr/>
          <a:lstStyle/>
          <a:p>
            <a:r>
              <a:rPr lang="en-US" dirty="0"/>
              <a:t>Sunspots and Cycles</a:t>
            </a:r>
          </a:p>
        </p:txBody>
      </p:sp>
      <p:sp>
        <p:nvSpPr>
          <p:cNvPr id="3" name="Content Placeholder 2">
            <a:extLst>
              <a:ext uri="{FF2B5EF4-FFF2-40B4-BE49-F238E27FC236}">
                <a16:creationId xmlns:a16="http://schemas.microsoft.com/office/drawing/2014/main" id="{35A90397-E743-DF41-96A2-AD9CE6085CFF}"/>
              </a:ext>
            </a:extLst>
          </p:cNvPr>
          <p:cNvSpPr>
            <a:spLocks noGrp="1"/>
          </p:cNvSpPr>
          <p:nvPr>
            <p:ph idx="1"/>
          </p:nvPr>
        </p:nvSpPr>
        <p:spPr>
          <a:xfrm>
            <a:off x="180490" y="1979627"/>
            <a:ext cx="5915510" cy="4380228"/>
          </a:xfrm>
        </p:spPr>
        <p:txBody>
          <a:bodyPr/>
          <a:lstStyle/>
          <a:p>
            <a:r>
              <a:rPr lang="en-US" sz="2600" dirty="0"/>
              <a:t>Ionosphere is dependent on solar UV to separate electrons from atoms</a:t>
            </a:r>
          </a:p>
          <a:p>
            <a:r>
              <a:rPr lang="en-US" sz="2600" dirty="0"/>
              <a:t>Much of the variation in UV radiation is due to sunspot activity</a:t>
            </a:r>
          </a:p>
          <a:p>
            <a:r>
              <a:rPr lang="en-US" sz="2600" dirty="0"/>
              <a:t>When more sunspots are observed, more UV is being generated, creating more intense ionization and improving propagation on higher frequency bands above 10 MHz and even into lower VHF range</a:t>
            </a:r>
          </a:p>
          <a:p>
            <a:endParaRPr lang="en-US" sz="2600" dirty="0"/>
          </a:p>
        </p:txBody>
      </p:sp>
      <p:pic>
        <p:nvPicPr>
          <p:cNvPr id="5" name="Picture 4">
            <a:extLst>
              <a:ext uri="{FF2B5EF4-FFF2-40B4-BE49-F238E27FC236}">
                <a16:creationId xmlns:a16="http://schemas.microsoft.com/office/drawing/2014/main" id="{FAD14A65-97EF-73F7-C343-350E63B4F557}"/>
              </a:ext>
            </a:extLst>
          </p:cNvPr>
          <p:cNvPicPr>
            <a:picLocks noChangeAspect="1"/>
          </p:cNvPicPr>
          <p:nvPr/>
        </p:nvPicPr>
        <p:blipFill>
          <a:blip r:embed="rId2"/>
          <a:stretch>
            <a:fillRect/>
          </a:stretch>
        </p:blipFill>
        <p:spPr>
          <a:xfrm>
            <a:off x="6477000" y="1281544"/>
            <a:ext cx="5534510" cy="5064456"/>
          </a:xfrm>
          <a:prstGeom prst="rect">
            <a:avLst/>
          </a:prstGeom>
          <a:ln>
            <a:solidFill>
              <a:schemeClr val="tx1"/>
            </a:solidFill>
          </a:ln>
        </p:spPr>
      </p:pic>
    </p:spTree>
    <p:extLst>
      <p:ext uri="{BB962C8B-B14F-4D97-AF65-F5344CB8AC3E}">
        <p14:creationId xmlns:p14="http://schemas.microsoft.com/office/powerpoint/2010/main" val="3881312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04D385-C111-74E1-058A-E0C499D83C40}"/>
              </a:ext>
            </a:extLst>
          </p:cNvPr>
          <p:cNvSpPr>
            <a:spLocks noGrp="1"/>
          </p:cNvSpPr>
          <p:nvPr>
            <p:ph type="title"/>
          </p:nvPr>
        </p:nvSpPr>
        <p:spPr/>
        <p:txBody>
          <a:bodyPr/>
          <a:lstStyle/>
          <a:p>
            <a:r>
              <a:rPr lang="en-US" dirty="0"/>
              <a:t>Sunspots and Cycles (cont.)</a:t>
            </a:r>
          </a:p>
        </p:txBody>
      </p:sp>
      <p:sp>
        <p:nvSpPr>
          <p:cNvPr id="3" name="Content Placeholder 2">
            <a:extLst>
              <a:ext uri="{FF2B5EF4-FFF2-40B4-BE49-F238E27FC236}">
                <a16:creationId xmlns:a16="http://schemas.microsoft.com/office/drawing/2014/main" id="{DAD9D805-D9F0-2EBB-FF28-05031D120EF6}"/>
              </a:ext>
            </a:extLst>
          </p:cNvPr>
          <p:cNvSpPr>
            <a:spLocks noGrp="1"/>
          </p:cNvSpPr>
          <p:nvPr>
            <p:ph idx="1"/>
          </p:nvPr>
        </p:nvSpPr>
        <p:spPr>
          <a:xfrm>
            <a:off x="228600" y="2362200"/>
            <a:ext cx="11658600" cy="4188022"/>
          </a:xfrm>
        </p:spPr>
        <p:txBody>
          <a:bodyPr/>
          <a:lstStyle/>
          <a:p>
            <a:r>
              <a:rPr lang="en-US" sz="2800" dirty="0"/>
              <a:t>At peak of cycle, there may be sufficient solar UV to cause higher frequency bands (10 meters) to stay open for long-distance contacts at night</a:t>
            </a:r>
          </a:p>
          <a:p>
            <a:r>
              <a:rPr lang="en-US" sz="2800" dirty="0"/>
              <a:t>High ionization negatively impacts low frequency bands (80 and 160 m) because it increases absorption</a:t>
            </a:r>
          </a:p>
          <a:p>
            <a:r>
              <a:rPr lang="en-US" sz="2800" dirty="0"/>
              <a:t>When solar activity is low, lower HF bands have good propagation and higher HF bands above 20 MHz (15 m and up) are often closed</a:t>
            </a:r>
          </a:p>
          <a:p>
            <a:r>
              <a:rPr lang="en-US" sz="2800" dirty="0"/>
              <a:t>One band that seems to do well at all times in sunspot cycle is 20 meters (14 MHz), supporting daytime communications worldwide nearly every day</a:t>
            </a:r>
          </a:p>
          <a:p>
            <a:endParaRPr lang="en-US" sz="2800" dirty="0"/>
          </a:p>
        </p:txBody>
      </p:sp>
    </p:spTree>
    <p:extLst>
      <p:ext uri="{BB962C8B-B14F-4D97-AF65-F5344CB8AC3E}">
        <p14:creationId xmlns:p14="http://schemas.microsoft.com/office/powerpoint/2010/main" val="4064878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84C48F-E4E6-2BBF-E984-9A3B044E7610}"/>
              </a:ext>
            </a:extLst>
          </p:cNvPr>
          <p:cNvSpPr>
            <a:spLocks noGrp="1"/>
          </p:cNvSpPr>
          <p:nvPr>
            <p:ph type="title"/>
          </p:nvPr>
        </p:nvSpPr>
        <p:spPr>
          <a:xfrm>
            <a:off x="609600" y="1371600"/>
            <a:ext cx="10972800" cy="762000"/>
          </a:xfrm>
        </p:spPr>
        <p:txBody>
          <a:bodyPr/>
          <a:lstStyle/>
          <a:p>
            <a:r>
              <a:rPr lang="en-US" dirty="0"/>
              <a:t>Table 8.1:  Daytime/Nighttime HF Propagation</a:t>
            </a:r>
          </a:p>
        </p:txBody>
      </p:sp>
      <p:pic>
        <p:nvPicPr>
          <p:cNvPr id="4" name="Picture 3">
            <a:extLst>
              <a:ext uri="{FF2B5EF4-FFF2-40B4-BE49-F238E27FC236}">
                <a16:creationId xmlns:a16="http://schemas.microsoft.com/office/drawing/2014/main" id="{C9D13245-D7A0-A1A0-F48D-48BE36F697B2}"/>
              </a:ext>
            </a:extLst>
          </p:cNvPr>
          <p:cNvPicPr>
            <a:picLocks noChangeAspect="1"/>
          </p:cNvPicPr>
          <p:nvPr/>
        </p:nvPicPr>
        <p:blipFill>
          <a:blip r:embed="rId2"/>
          <a:stretch>
            <a:fillRect/>
          </a:stretch>
        </p:blipFill>
        <p:spPr>
          <a:xfrm>
            <a:off x="762000" y="2133600"/>
            <a:ext cx="10363200" cy="3142033"/>
          </a:xfrm>
          <a:prstGeom prst="rect">
            <a:avLst/>
          </a:prstGeom>
          <a:ln>
            <a:solidFill>
              <a:schemeClr val="tx1"/>
            </a:solidFill>
          </a:ln>
        </p:spPr>
      </p:pic>
      <p:sp>
        <p:nvSpPr>
          <p:cNvPr id="5" name="TextBox 4">
            <a:extLst>
              <a:ext uri="{FF2B5EF4-FFF2-40B4-BE49-F238E27FC236}">
                <a16:creationId xmlns:a16="http://schemas.microsoft.com/office/drawing/2014/main" id="{6AAFDE59-6BCC-4C8F-27BD-B707554BC21B}"/>
              </a:ext>
            </a:extLst>
          </p:cNvPr>
          <p:cNvSpPr txBox="1"/>
          <p:nvPr/>
        </p:nvSpPr>
        <p:spPr>
          <a:xfrm>
            <a:off x="381000" y="5451762"/>
            <a:ext cx="11430000" cy="1015663"/>
          </a:xfrm>
          <a:prstGeom prst="rect">
            <a:avLst/>
          </a:prstGeom>
          <a:noFill/>
        </p:spPr>
        <p:txBody>
          <a:bodyPr wrap="square" rtlCol="0">
            <a:spAutoFit/>
          </a:bodyPr>
          <a:lstStyle/>
          <a:p>
            <a:r>
              <a:rPr lang="en-US" sz="2000" dirty="0">
                <a:solidFill>
                  <a:srgbClr val="0000CC"/>
                </a:solidFill>
                <a:latin typeface="Calibri" panose="020F0502020204030204" pitchFamily="34" charset="0"/>
                <a:cs typeface="Calibri" panose="020F0502020204030204" pitchFamily="34" charset="0"/>
              </a:rPr>
              <a:t>Sunspots also seem to move across the sun’s surface because the sun rotates once every 28 days. That is why propagation conditions (good and bad) on the HF bands often repeat themselves in 28-day cycles as sunspots rotate back into view from Earth.</a:t>
            </a:r>
          </a:p>
        </p:txBody>
      </p:sp>
    </p:spTree>
    <p:extLst>
      <p:ext uri="{BB962C8B-B14F-4D97-AF65-F5344CB8AC3E}">
        <p14:creationId xmlns:p14="http://schemas.microsoft.com/office/powerpoint/2010/main" val="2755664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90B440-CA9A-FF96-5184-6B801D9E16BD}"/>
              </a:ext>
            </a:extLst>
          </p:cNvPr>
          <p:cNvSpPr>
            <a:spLocks noGrp="1"/>
          </p:cNvSpPr>
          <p:nvPr>
            <p:ph type="title"/>
          </p:nvPr>
        </p:nvSpPr>
        <p:spPr>
          <a:xfrm>
            <a:off x="381000" y="1295399"/>
            <a:ext cx="5334000" cy="874595"/>
          </a:xfrm>
        </p:spPr>
        <p:txBody>
          <a:bodyPr/>
          <a:lstStyle/>
          <a:p>
            <a:r>
              <a:rPr lang="en-US" dirty="0"/>
              <a:t>Measuring Solar Activity</a:t>
            </a:r>
          </a:p>
        </p:txBody>
      </p:sp>
      <p:sp>
        <p:nvSpPr>
          <p:cNvPr id="3" name="Content Placeholder 2">
            <a:extLst>
              <a:ext uri="{FF2B5EF4-FFF2-40B4-BE49-F238E27FC236}">
                <a16:creationId xmlns:a16="http://schemas.microsoft.com/office/drawing/2014/main" id="{44686965-0FB5-B65E-1D44-F04550E9AB21}"/>
              </a:ext>
            </a:extLst>
          </p:cNvPr>
          <p:cNvSpPr>
            <a:spLocks noGrp="1"/>
          </p:cNvSpPr>
          <p:nvPr>
            <p:ph idx="1"/>
          </p:nvPr>
        </p:nvSpPr>
        <p:spPr>
          <a:xfrm>
            <a:off x="212206" y="2057400"/>
            <a:ext cx="6721994" cy="4300616"/>
          </a:xfrm>
        </p:spPr>
        <p:txBody>
          <a:bodyPr/>
          <a:lstStyle/>
          <a:p>
            <a:r>
              <a:rPr lang="en-US" sz="2200" dirty="0"/>
              <a:t>Sunspot Number: See Fig 8.6</a:t>
            </a:r>
          </a:p>
          <a:p>
            <a:r>
              <a:rPr lang="en-US" sz="2200" dirty="0"/>
              <a:t>Solar-Flux Index (SFI): Describes amount of 2800 MHz (λ = 10.7 cm) radio energy. Higher levels indicate higher solar activity and better HF propagation above 10 MHz (Fig 8.6)</a:t>
            </a:r>
          </a:p>
          <a:p>
            <a:r>
              <a:rPr lang="en-US" sz="2200" dirty="0"/>
              <a:t>K-index: Values from 0 to 9 represent the short-term stability of the Earth’s magnetic or geomagnetic field. Higher values indicate geomagnetic field is disturbed, which disrupts HF.</a:t>
            </a:r>
          </a:p>
          <a:p>
            <a:r>
              <a:rPr lang="en-US" sz="2200" dirty="0"/>
              <a:t>A-index: Gives a good picture of long-term geomagnetic field stability. Ranges from 0 (stable) to 400 (greatly disturbed).  Calculated from K-index.</a:t>
            </a:r>
          </a:p>
        </p:txBody>
      </p:sp>
      <p:pic>
        <p:nvPicPr>
          <p:cNvPr id="5" name="Picture 4">
            <a:extLst>
              <a:ext uri="{FF2B5EF4-FFF2-40B4-BE49-F238E27FC236}">
                <a16:creationId xmlns:a16="http://schemas.microsoft.com/office/drawing/2014/main" id="{3DFCDAC0-81E5-A58D-0340-ABF32AB46563}"/>
              </a:ext>
            </a:extLst>
          </p:cNvPr>
          <p:cNvPicPr>
            <a:picLocks noChangeAspect="1"/>
          </p:cNvPicPr>
          <p:nvPr/>
        </p:nvPicPr>
        <p:blipFill>
          <a:blip r:embed="rId2"/>
          <a:stretch>
            <a:fillRect/>
          </a:stretch>
        </p:blipFill>
        <p:spPr>
          <a:xfrm>
            <a:off x="7314294" y="1389186"/>
            <a:ext cx="4665500" cy="4968830"/>
          </a:xfrm>
          <a:prstGeom prst="rect">
            <a:avLst/>
          </a:prstGeom>
          <a:ln>
            <a:solidFill>
              <a:schemeClr val="tx1"/>
            </a:solidFill>
          </a:ln>
        </p:spPr>
      </p:pic>
    </p:spTree>
    <p:extLst>
      <p:ext uri="{BB962C8B-B14F-4D97-AF65-F5344CB8AC3E}">
        <p14:creationId xmlns:p14="http://schemas.microsoft.com/office/powerpoint/2010/main" val="2260139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2670396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75D46-717A-4475-8C4A-E718F8B32751}"/>
              </a:ext>
            </a:extLst>
          </p:cNvPr>
          <p:cNvSpPr>
            <a:spLocks noGrp="1"/>
          </p:cNvSpPr>
          <p:nvPr>
            <p:ph type="title"/>
          </p:nvPr>
        </p:nvSpPr>
        <p:spPr>
          <a:xfrm>
            <a:off x="609600" y="1828800"/>
            <a:ext cx="10972800" cy="4495800"/>
          </a:xfrm>
        </p:spPr>
        <p:txBody>
          <a:bodyPr/>
          <a:lstStyle/>
          <a:p>
            <a:r>
              <a:rPr lang="en-US" dirty="0"/>
              <a:t>Module 8</a:t>
            </a:r>
            <a:br>
              <a:rPr lang="en-US" dirty="0"/>
            </a:br>
            <a:br>
              <a:rPr lang="en-US" sz="3800" dirty="0"/>
            </a:br>
            <a:r>
              <a:rPr lang="en-US" dirty="0"/>
              <a:t>ARRL General Class</a:t>
            </a:r>
            <a:br>
              <a:rPr lang="en-US" dirty="0"/>
            </a:br>
            <a:r>
              <a:rPr lang="en-US" dirty="0"/>
              <a:t>Chapter 8 – Propagation</a:t>
            </a:r>
            <a:br>
              <a:rPr lang="en-US" dirty="0"/>
            </a:br>
            <a:r>
              <a:rPr lang="en-US" dirty="0"/>
              <a:t>(8.1, 8.2, 8.3)</a:t>
            </a:r>
            <a:br>
              <a:rPr lang="en-US" dirty="0"/>
            </a:br>
            <a:br>
              <a:rPr lang="en-US" sz="3200" dirty="0"/>
            </a:br>
            <a:r>
              <a:rPr lang="en-US" sz="3200" dirty="0"/>
              <a:t>The Ionosphere, The Sun, Scatter Modes</a:t>
            </a:r>
            <a:br>
              <a:rPr lang="en-US" dirty="0"/>
            </a:br>
            <a:endParaRPr lang="en-US" dirty="0"/>
          </a:p>
        </p:txBody>
      </p:sp>
    </p:spTree>
    <p:extLst>
      <p:ext uri="{BB962C8B-B14F-4D97-AF65-F5344CB8AC3E}">
        <p14:creationId xmlns:p14="http://schemas.microsoft.com/office/powerpoint/2010/main" val="33822822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significance of the sunspot number with regard to HF propagation?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Higher sunspot numbers generally indicate a greater probability of good propagation at higher frequencies</a:t>
            </a:r>
          </a:p>
          <a:p>
            <a:pPr marL="457200" indent="-457200">
              <a:buFont typeface="+mj-lt"/>
              <a:buAutoNum type="alphaUcPeriod"/>
            </a:pPr>
            <a:r>
              <a:rPr lang="en-US" b="0" i="0" u="none" strike="noStrike" baseline="0" dirty="0">
                <a:latin typeface="Calibri" panose="020F0502020204030204" pitchFamily="34" charset="0"/>
              </a:rPr>
              <a:t>Lower sunspot numbers generally indicate greater probability of sporadic E propagation</a:t>
            </a:r>
          </a:p>
          <a:p>
            <a:pPr marL="457200" indent="-457200">
              <a:buFont typeface="+mj-lt"/>
              <a:buAutoNum type="alphaUcPeriod"/>
            </a:pPr>
            <a:r>
              <a:rPr lang="en-US" b="0" i="0" u="none" strike="noStrike" baseline="0" dirty="0">
                <a:latin typeface="Calibri" panose="020F0502020204030204" pitchFamily="34" charset="0"/>
              </a:rPr>
              <a:t>A zero sunspot number indicates that radio propagation is not possible on any band</a:t>
            </a:r>
          </a:p>
          <a:p>
            <a:pPr marL="457200" indent="-457200">
              <a:buFont typeface="+mj-lt"/>
              <a:buAutoNum type="alphaUcPeriod"/>
            </a:pPr>
            <a:r>
              <a:rPr lang="en-US" b="0" i="0" u="none" strike="noStrike" baseline="0" dirty="0">
                <a:latin typeface="Calibri" panose="020F0502020204030204" pitchFamily="34" charset="0"/>
              </a:rPr>
              <a:t>A zero sunspot number indicates undisturbed conditions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G3A01 (A) Page 8-7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115893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are least reliable for long-distance communications during periods of low solar activity?</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80 meters and 160 meters</a:t>
            </a:r>
          </a:p>
          <a:p>
            <a:pPr marL="457200" indent="-457200">
              <a:buFont typeface="+mj-lt"/>
              <a:buAutoNum type="alphaUcPeriod"/>
            </a:pPr>
            <a:r>
              <a:rPr lang="en-US" b="0" i="0" u="none" strike="noStrike" baseline="0" dirty="0">
                <a:latin typeface="Calibri" panose="020F0502020204030204" pitchFamily="34" charset="0"/>
              </a:rPr>
              <a:t>60 meters and 40 meters</a:t>
            </a:r>
          </a:p>
          <a:p>
            <a:pPr marL="457200" indent="-457200">
              <a:buFont typeface="+mj-lt"/>
              <a:buAutoNum type="alphaUcPeriod"/>
            </a:pPr>
            <a:r>
              <a:rPr lang="en-US" b="0" i="0" u="none" strike="noStrike" baseline="0" dirty="0">
                <a:latin typeface="Calibri" panose="020F0502020204030204" pitchFamily="34" charset="0"/>
              </a:rPr>
              <a:t>30 meters and 20 meters</a:t>
            </a:r>
          </a:p>
          <a:p>
            <a:pPr marL="457200" indent="-457200">
              <a:buFont typeface="+mj-lt"/>
              <a:buAutoNum type="alphaUcPeriod"/>
            </a:pPr>
            <a:r>
              <a:rPr lang="en-US" b="0" i="0" u="none" strike="noStrike" baseline="0" dirty="0">
                <a:latin typeface="Calibri" panose="020F0502020204030204" pitchFamily="34" charset="0"/>
              </a:rPr>
              <a:t>15 meters, 12 meters, and 10 meters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G3A04 (D) Page 8-7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750847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solar flux index?</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measure of the highest frequency that is useful for ionospheric propagation between two points on Earth</a:t>
            </a:r>
          </a:p>
          <a:p>
            <a:pPr marL="457200" indent="-457200">
              <a:buFont typeface="+mj-lt"/>
              <a:buAutoNum type="alphaUcPeriod"/>
            </a:pPr>
            <a:r>
              <a:rPr lang="en-US" b="0" i="0" u="none" strike="noStrike" baseline="0" dirty="0">
                <a:latin typeface="Calibri" panose="020F0502020204030204" pitchFamily="34" charset="0"/>
              </a:rPr>
              <a:t>A count of sunspots that is adjusted for solar emissions</a:t>
            </a:r>
          </a:p>
          <a:p>
            <a:pPr marL="457200" indent="-457200">
              <a:buFont typeface="+mj-lt"/>
              <a:buAutoNum type="alphaUcPeriod"/>
            </a:pPr>
            <a:r>
              <a:rPr lang="en-US" b="0" i="0" u="none" strike="noStrike" baseline="0" dirty="0">
                <a:latin typeface="Calibri" panose="020F0502020204030204" pitchFamily="34" charset="0"/>
              </a:rPr>
              <a:t>Another name for the American sunspot number</a:t>
            </a:r>
          </a:p>
          <a:p>
            <a:pPr marL="457200" indent="-457200">
              <a:buFont typeface="+mj-lt"/>
              <a:buAutoNum type="alphaUcPeriod"/>
            </a:pPr>
            <a:r>
              <a:rPr lang="en-US" b="0" i="0" u="none" strike="noStrike" baseline="0" dirty="0">
                <a:latin typeface="Calibri" panose="020F0502020204030204" pitchFamily="34" charset="0"/>
              </a:rPr>
              <a:t>A measure of solar radiation at 10.7 centimeters wavelength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G3A05 (D) Page 8-9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009521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At what point in the solar cycle does the 20-meter band usually support worldwide propagation during daylight hours?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At the summer solstice</a:t>
            </a:r>
          </a:p>
          <a:p>
            <a:pPr marL="457200" indent="-457200">
              <a:buFont typeface="+mj-lt"/>
              <a:buAutoNum type="alphaUcPeriod"/>
            </a:pPr>
            <a:r>
              <a:rPr lang="en-US" b="0" i="0" u="none" strike="noStrike" baseline="0" dirty="0">
                <a:latin typeface="Calibri" panose="020F0502020204030204" pitchFamily="34" charset="0"/>
              </a:rPr>
              <a:t>Only at the maximum point of the solar cycle</a:t>
            </a:r>
          </a:p>
          <a:p>
            <a:pPr marL="457200" indent="-457200">
              <a:buFont typeface="+mj-lt"/>
              <a:buAutoNum type="alphaUcPeriod"/>
            </a:pPr>
            <a:r>
              <a:rPr lang="en-US" b="0" i="0" u="none" strike="noStrike" baseline="0" dirty="0">
                <a:latin typeface="Calibri" panose="020F0502020204030204" pitchFamily="34" charset="0"/>
              </a:rPr>
              <a:t>Only at the minimum point of the solar cycle</a:t>
            </a:r>
          </a:p>
          <a:p>
            <a:pPr marL="457200" indent="-457200">
              <a:buFont typeface="+mj-lt"/>
              <a:buAutoNum type="alphaUcPeriod"/>
            </a:pPr>
            <a:r>
              <a:rPr lang="en-US" b="0" i="0" u="none" strike="noStrike" baseline="0" dirty="0">
                <a:latin typeface="Calibri" panose="020F0502020204030204" pitchFamily="34" charset="0"/>
              </a:rPr>
              <a:t>At any point in the solar cycle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G3A07 (D) Page 8-8</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136934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causes HF propagation conditions to vary periodically in a roughly 28-day cycle?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Long term oscillations in the upper atmosphere</a:t>
            </a:r>
          </a:p>
          <a:p>
            <a:pPr marL="457200" indent="-457200">
              <a:buFont typeface="+mj-lt"/>
              <a:buAutoNum type="alphaUcPeriod"/>
            </a:pPr>
            <a:r>
              <a:rPr lang="en-US" b="0" i="0" u="none" strike="noStrike" baseline="0" dirty="0">
                <a:latin typeface="Calibri" panose="020F0502020204030204" pitchFamily="34" charset="0"/>
              </a:rPr>
              <a:t>Cyclic variation in Earth’s radiation belts</a:t>
            </a:r>
          </a:p>
          <a:p>
            <a:pPr marL="457200" indent="-457200">
              <a:buFont typeface="+mj-lt"/>
              <a:buAutoNum type="alphaUcPeriod"/>
            </a:pPr>
            <a:r>
              <a:rPr lang="en-US" b="0" i="0" u="none" strike="noStrike" baseline="0" dirty="0">
                <a:latin typeface="Calibri" panose="020F0502020204030204" pitchFamily="34" charset="0"/>
              </a:rPr>
              <a:t>The sun’s rotation on its axis</a:t>
            </a:r>
          </a:p>
          <a:p>
            <a:pPr marL="457200" indent="-457200">
              <a:buFont typeface="+mj-lt"/>
              <a:buAutoNum type="alphaUcPeriod"/>
            </a:pPr>
            <a:r>
              <a:rPr lang="en-US" b="0" i="0" u="none" strike="noStrike" baseline="0" dirty="0">
                <a:latin typeface="Calibri" panose="020F0502020204030204" pitchFamily="34" charset="0"/>
              </a:rPr>
              <a:t>The position of the moon in its orbit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G3A10 (C) Page 8-8</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25252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does the K-index indicate?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relative position of sunspots on the surface of the sun</a:t>
            </a:r>
          </a:p>
          <a:p>
            <a:pPr marL="457200" indent="-457200">
              <a:buFont typeface="+mj-lt"/>
              <a:buAutoNum type="alphaUcPeriod"/>
            </a:pPr>
            <a:r>
              <a:rPr lang="en-US" b="0" i="0" u="none" strike="noStrike" baseline="0" dirty="0">
                <a:latin typeface="Calibri" panose="020F0502020204030204" pitchFamily="34" charset="0"/>
              </a:rPr>
              <a:t>The short-term stability of Earth’s magnetic field</a:t>
            </a:r>
          </a:p>
          <a:p>
            <a:pPr marL="457200" indent="-457200">
              <a:buFont typeface="+mj-lt"/>
              <a:buAutoNum type="alphaUcPeriod"/>
            </a:pPr>
            <a:r>
              <a:rPr lang="en-US" b="0" i="0" u="none" strike="noStrike" baseline="0" dirty="0">
                <a:latin typeface="Calibri" panose="020F0502020204030204" pitchFamily="34" charset="0"/>
              </a:rPr>
              <a:t>The stability of the sun’s magnetic field</a:t>
            </a:r>
          </a:p>
          <a:p>
            <a:pPr marL="457200" indent="-457200">
              <a:buFont typeface="+mj-lt"/>
              <a:buAutoNum type="alphaUcPeriod"/>
            </a:pPr>
            <a:r>
              <a:rPr lang="en-US" b="0" i="0" u="none" strike="noStrike" baseline="0" dirty="0">
                <a:latin typeface="Calibri" panose="020F0502020204030204" pitchFamily="34" charset="0"/>
              </a:rPr>
              <a:t>The solar radio flux at Boulder, Colorado</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G3A12 (B) Page 8-9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090466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does the A-index indicate?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relative position of sunspots on the surface of the sun</a:t>
            </a:r>
          </a:p>
          <a:p>
            <a:pPr marL="457200" indent="-457200">
              <a:buFont typeface="+mj-lt"/>
              <a:buAutoNum type="alphaUcPeriod"/>
            </a:pPr>
            <a:r>
              <a:rPr lang="en-US" b="0" i="0" u="none" strike="noStrike" baseline="0" dirty="0">
                <a:latin typeface="Calibri" panose="020F0502020204030204" pitchFamily="34" charset="0"/>
              </a:rPr>
              <a:t>The amount of polarization of the sun’s electric field</a:t>
            </a:r>
          </a:p>
          <a:p>
            <a:pPr marL="457200" indent="-457200">
              <a:buFont typeface="+mj-lt"/>
              <a:buAutoNum type="alphaUcPeriod"/>
            </a:pPr>
            <a:r>
              <a:rPr lang="en-US" b="0" i="0" u="none" strike="noStrike" baseline="0" dirty="0">
                <a:latin typeface="Calibri" panose="020F0502020204030204" pitchFamily="34" charset="0"/>
              </a:rPr>
              <a:t>The long-term stability of Earth’s geomagnetic field</a:t>
            </a:r>
          </a:p>
          <a:p>
            <a:pPr marL="457200" indent="-457200">
              <a:buFont typeface="+mj-lt"/>
              <a:buAutoNum type="alphaUcPeriod"/>
            </a:pPr>
            <a:r>
              <a:rPr lang="en-US" b="0" i="0" u="none" strike="noStrike" baseline="0" dirty="0">
                <a:latin typeface="Calibri" panose="020F0502020204030204" pitchFamily="34" charset="0"/>
              </a:rPr>
              <a:t>The solar radio flux at Boulder, Colorado</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G3A13 (C) Page 8-9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88786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C7AC84-F1D1-C4E9-EF6E-5FA19369AD94}"/>
              </a:ext>
            </a:extLst>
          </p:cNvPr>
          <p:cNvSpPr>
            <a:spLocks noGrp="1"/>
          </p:cNvSpPr>
          <p:nvPr>
            <p:ph type="title"/>
          </p:nvPr>
        </p:nvSpPr>
        <p:spPr/>
        <p:txBody>
          <a:bodyPr/>
          <a:lstStyle/>
          <a:p>
            <a:r>
              <a:rPr lang="en-US" dirty="0"/>
              <a:t>Assessing Propagation</a:t>
            </a:r>
          </a:p>
        </p:txBody>
      </p:sp>
      <p:sp>
        <p:nvSpPr>
          <p:cNvPr id="3" name="Content Placeholder 2">
            <a:extLst>
              <a:ext uri="{FF2B5EF4-FFF2-40B4-BE49-F238E27FC236}">
                <a16:creationId xmlns:a16="http://schemas.microsoft.com/office/drawing/2014/main" id="{AB2BA701-6647-51F4-2EFA-254D06E571AF}"/>
              </a:ext>
            </a:extLst>
          </p:cNvPr>
          <p:cNvSpPr>
            <a:spLocks noGrp="1"/>
          </p:cNvSpPr>
          <p:nvPr>
            <p:ph idx="1"/>
          </p:nvPr>
        </p:nvSpPr>
        <p:spPr>
          <a:xfrm>
            <a:off x="228600" y="2057400"/>
            <a:ext cx="11376546" cy="4492822"/>
          </a:xfrm>
        </p:spPr>
        <p:txBody>
          <a:bodyPr/>
          <a:lstStyle/>
          <a:p>
            <a:r>
              <a:rPr lang="en-US" sz="2400" dirty="0"/>
              <a:t>MUF: </a:t>
            </a:r>
            <a:r>
              <a:rPr lang="en-US" sz="2400" i="1" dirty="0">
                <a:solidFill>
                  <a:srgbClr val="C00000"/>
                </a:solidFill>
              </a:rPr>
              <a:t>Maximum usable frequency</a:t>
            </a:r>
            <a:r>
              <a:rPr lang="en-US" sz="2400" dirty="0"/>
              <a:t>. Highest frequency at which propagation exists between two points.</a:t>
            </a:r>
          </a:p>
          <a:p>
            <a:r>
              <a:rPr lang="en-US" sz="2400" dirty="0"/>
              <a:t>LUF: </a:t>
            </a:r>
            <a:r>
              <a:rPr lang="en-US" sz="2400" i="1" dirty="0">
                <a:solidFill>
                  <a:srgbClr val="C00000"/>
                </a:solidFill>
              </a:rPr>
              <a:t>Lowest usable frequency</a:t>
            </a:r>
            <a:r>
              <a:rPr lang="en-US" sz="2400" dirty="0"/>
              <a:t>.</a:t>
            </a:r>
          </a:p>
          <a:p>
            <a:r>
              <a:rPr lang="en-US" sz="2400" dirty="0"/>
              <a:t>Depends on the specific path between two points — their location and distance apart</a:t>
            </a:r>
          </a:p>
          <a:p>
            <a:r>
              <a:rPr lang="en-US" sz="2400" dirty="0"/>
              <a:t>Varies with time of day, season, amount of solar radiation, and ionospheric stability</a:t>
            </a:r>
          </a:p>
          <a:p>
            <a:r>
              <a:rPr lang="en-US" sz="2400" dirty="0"/>
              <a:t>Operating near MUF often gives excellent results because absorption is lowest just below the MUF</a:t>
            </a:r>
          </a:p>
          <a:p>
            <a:r>
              <a:rPr lang="en-US" sz="2400" dirty="0"/>
              <a:t>One way to check actual band conditions between two points is to listen for propagation beacons</a:t>
            </a:r>
          </a:p>
          <a:p>
            <a:pPr lvl="1"/>
            <a:r>
              <a:rPr lang="en-US" sz="2000" dirty="0"/>
              <a:t>Many stations between 28.190 and 28.225 MHz that are excellent sources of information about 10-meter propagation.</a:t>
            </a:r>
          </a:p>
        </p:txBody>
      </p:sp>
    </p:spTree>
    <p:extLst>
      <p:ext uri="{BB962C8B-B14F-4D97-AF65-F5344CB8AC3E}">
        <p14:creationId xmlns:p14="http://schemas.microsoft.com/office/powerpoint/2010/main" val="1274896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3A53F4-E476-6E9A-7639-968A4EE1E052}"/>
              </a:ext>
            </a:extLst>
          </p:cNvPr>
          <p:cNvSpPr>
            <a:spLocks noGrp="1"/>
          </p:cNvSpPr>
          <p:nvPr>
            <p:ph type="title"/>
          </p:nvPr>
        </p:nvSpPr>
        <p:spPr/>
        <p:txBody>
          <a:bodyPr/>
          <a:lstStyle/>
          <a:p>
            <a:r>
              <a:rPr lang="en-US" dirty="0"/>
              <a:t>Solar Disturbances</a:t>
            </a:r>
          </a:p>
        </p:txBody>
      </p:sp>
      <p:sp>
        <p:nvSpPr>
          <p:cNvPr id="3" name="Content Placeholder 2">
            <a:extLst>
              <a:ext uri="{FF2B5EF4-FFF2-40B4-BE49-F238E27FC236}">
                <a16:creationId xmlns:a16="http://schemas.microsoft.com/office/drawing/2014/main" id="{655F8A9C-C11E-15BF-B31D-DE3CB092372D}"/>
              </a:ext>
            </a:extLst>
          </p:cNvPr>
          <p:cNvSpPr>
            <a:spLocks noGrp="1"/>
          </p:cNvSpPr>
          <p:nvPr>
            <p:ph idx="1"/>
          </p:nvPr>
        </p:nvSpPr>
        <p:spPr>
          <a:xfrm>
            <a:off x="381000" y="2169994"/>
            <a:ext cx="11201400" cy="3240206"/>
          </a:xfrm>
        </p:spPr>
        <p:txBody>
          <a:bodyPr/>
          <a:lstStyle/>
          <a:p>
            <a:r>
              <a:rPr lang="en-US" sz="2800" dirty="0"/>
              <a:t>Solar flare: A large eruption of energy and solar material when magnetic field disruptions occur on the surface of the sun.</a:t>
            </a:r>
          </a:p>
          <a:p>
            <a:r>
              <a:rPr lang="en-US" sz="2800" dirty="0"/>
              <a:t>Coronal hole: A weak area in the sun’s corona (the outer layer) through which plasma (ionized gas and charged particles) escapes the sun’s magnetic field and streams away into space at high velocities.</a:t>
            </a:r>
          </a:p>
          <a:p>
            <a:r>
              <a:rPr lang="en-US" sz="2800" dirty="0"/>
              <a:t>Coronal mass ejection (CME): An ejection of large amounts of material from the corona.</a:t>
            </a:r>
          </a:p>
        </p:txBody>
      </p:sp>
      <p:sp>
        <p:nvSpPr>
          <p:cNvPr id="4" name="TextBox 3">
            <a:extLst>
              <a:ext uri="{FF2B5EF4-FFF2-40B4-BE49-F238E27FC236}">
                <a16:creationId xmlns:a16="http://schemas.microsoft.com/office/drawing/2014/main" id="{78D3E5CA-CE59-0DAA-2463-E1C71F1F1BEA}"/>
              </a:ext>
            </a:extLst>
          </p:cNvPr>
          <p:cNvSpPr txBox="1"/>
          <p:nvPr/>
        </p:nvSpPr>
        <p:spPr>
          <a:xfrm>
            <a:off x="2667000" y="5791199"/>
            <a:ext cx="7696200" cy="523220"/>
          </a:xfrm>
          <a:prstGeom prst="rect">
            <a:avLst/>
          </a:prstGeom>
          <a:noFill/>
        </p:spPr>
        <p:txBody>
          <a:bodyPr wrap="square" rtlCol="0">
            <a:spAutoFit/>
          </a:bodyPr>
          <a:lstStyle/>
          <a:p>
            <a:r>
              <a:rPr lang="en-US" sz="2800" i="1" dirty="0">
                <a:solidFill>
                  <a:srgbClr val="0000CC"/>
                </a:solidFill>
                <a:latin typeface="Calibri" panose="020F0502020204030204" pitchFamily="34" charset="0"/>
                <a:cs typeface="Calibri" panose="020F0502020204030204" pitchFamily="34" charset="0"/>
              </a:rPr>
              <a:t>All of these disrupt HF propagation</a:t>
            </a:r>
          </a:p>
        </p:txBody>
      </p:sp>
    </p:spTree>
    <p:extLst>
      <p:ext uri="{BB962C8B-B14F-4D97-AF65-F5344CB8AC3E}">
        <p14:creationId xmlns:p14="http://schemas.microsoft.com/office/powerpoint/2010/main" val="2773068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B7F52E-554D-915F-5B57-3E2E0107CF71}"/>
              </a:ext>
            </a:extLst>
          </p:cNvPr>
          <p:cNvSpPr>
            <a:spLocks noGrp="1"/>
          </p:cNvSpPr>
          <p:nvPr>
            <p:ph type="title"/>
          </p:nvPr>
        </p:nvSpPr>
        <p:spPr/>
        <p:txBody>
          <a:bodyPr/>
          <a:lstStyle/>
          <a:p>
            <a:r>
              <a:rPr lang="en-US" dirty="0"/>
              <a:t>Sudden Ionospheric Disturbances</a:t>
            </a:r>
          </a:p>
        </p:txBody>
      </p:sp>
      <p:sp>
        <p:nvSpPr>
          <p:cNvPr id="3" name="Content Placeholder 2">
            <a:extLst>
              <a:ext uri="{FF2B5EF4-FFF2-40B4-BE49-F238E27FC236}">
                <a16:creationId xmlns:a16="http://schemas.microsoft.com/office/drawing/2014/main" id="{93B8D597-B26F-5ABF-127E-14EE9FA1B976}"/>
              </a:ext>
            </a:extLst>
          </p:cNvPr>
          <p:cNvSpPr>
            <a:spLocks noGrp="1"/>
          </p:cNvSpPr>
          <p:nvPr>
            <p:ph idx="1"/>
          </p:nvPr>
        </p:nvSpPr>
        <p:spPr/>
        <p:txBody>
          <a:bodyPr/>
          <a:lstStyle/>
          <a:p>
            <a:r>
              <a:rPr lang="en-US" sz="3000" dirty="0"/>
              <a:t>UV and X-ray radiation from a solar flare travels at speed of light to impact the ionosphere about 8 minutes later</a:t>
            </a:r>
          </a:p>
          <a:p>
            <a:r>
              <a:rPr lang="en-US" sz="3000" dirty="0"/>
              <a:t>When radiation hits the ionosphere, the level of ionization increases rapidly, particularly in D region</a:t>
            </a:r>
          </a:p>
          <a:p>
            <a:r>
              <a:rPr lang="en-US" sz="3000" dirty="0"/>
              <a:t>This increases absorption dramatically, causing a </a:t>
            </a:r>
            <a:r>
              <a:rPr lang="en-US" sz="3000" i="1" dirty="0">
                <a:solidFill>
                  <a:srgbClr val="C00000"/>
                </a:solidFill>
              </a:rPr>
              <a:t>sudden ionospheric disturbance</a:t>
            </a:r>
            <a:r>
              <a:rPr lang="en-US" sz="3000" dirty="0"/>
              <a:t> (SID) also known as a </a:t>
            </a:r>
            <a:r>
              <a:rPr lang="en-US" sz="3000" i="1" dirty="0">
                <a:solidFill>
                  <a:srgbClr val="C00000"/>
                </a:solidFill>
              </a:rPr>
              <a:t>radio blackout</a:t>
            </a:r>
          </a:p>
          <a:p>
            <a:r>
              <a:rPr lang="en-US" sz="3000" dirty="0"/>
              <a:t>Lower bands are more strongly affected so communication may still be possible on a higher band</a:t>
            </a:r>
          </a:p>
        </p:txBody>
      </p:sp>
    </p:spTree>
    <p:extLst>
      <p:ext uri="{BB962C8B-B14F-4D97-AF65-F5344CB8AC3E}">
        <p14:creationId xmlns:p14="http://schemas.microsoft.com/office/powerpoint/2010/main" val="147058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11D2EE-9571-04A3-2DAF-8214E1361E33}"/>
              </a:ext>
            </a:extLst>
          </p:cNvPr>
          <p:cNvSpPr>
            <a:spLocks noGrp="1"/>
          </p:cNvSpPr>
          <p:nvPr>
            <p:ph type="title"/>
          </p:nvPr>
        </p:nvSpPr>
        <p:spPr/>
        <p:txBody>
          <a:bodyPr/>
          <a:lstStyle/>
          <a:p>
            <a:pPr algn="l"/>
            <a:r>
              <a:rPr lang="en-US" dirty="0"/>
              <a:t>The Ionosphere</a:t>
            </a:r>
          </a:p>
        </p:txBody>
      </p:sp>
      <p:sp>
        <p:nvSpPr>
          <p:cNvPr id="6" name="Content Placeholder 5">
            <a:extLst>
              <a:ext uri="{FF2B5EF4-FFF2-40B4-BE49-F238E27FC236}">
                <a16:creationId xmlns:a16="http://schemas.microsoft.com/office/drawing/2014/main" id="{CAF2D843-48CD-665D-49D1-49C840121936}"/>
              </a:ext>
            </a:extLst>
          </p:cNvPr>
          <p:cNvSpPr>
            <a:spLocks noGrp="1"/>
          </p:cNvSpPr>
          <p:nvPr>
            <p:ph idx="1"/>
          </p:nvPr>
        </p:nvSpPr>
        <p:spPr>
          <a:xfrm>
            <a:off x="183108" y="1981200"/>
            <a:ext cx="4160292" cy="4648200"/>
          </a:xfrm>
        </p:spPr>
        <p:txBody>
          <a:bodyPr/>
          <a:lstStyle/>
          <a:p>
            <a:r>
              <a:rPr lang="en-US" sz="2500" dirty="0"/>
              <a:t>Upper reaches of the atmosphere gets thinner with distance</a:t>
            </a:r>
          </a:p>
          <a:p>
            <a:r>
              <a:rPr lang="en-US" sz="2500" dirty="0"/>
              <a:t>Beginning at about 30 miles, remaining gas is thin enough for ionization to occur</a:t>
            </a:r>
          </a:p>
          <a:p>
            <a:r>
              <a:rPr lang="en-US" sz="2500" dirty="0"/>
              <a:t>This region of the atmosphere becomes a very weak conductor (</a:t>
            </a:r>
            <a:r>
              <a:rPr lang="en-US" sz="2500" i="1" dirty="0">
                <a:solidFill>
                  <a:srgbClr val="C00000"/>
                </a:solidFill>
              </a:rPr>
              <a:t>ionosphere</a:t>
            </a:r>
            <a:r>
              <a:rPr lang="en-US" sz="2500" dirty="0"/>
              <a:t>)</a:t>
            </a:r>
            <a:endParaRPr lang="en-US" sz="2500" i="1" dirty="0"/>
          </a:p>
        </p:txBody>
      </p:sp>
      <p:pic>
        <p:nvPicPr>
          <p:cNvPr id="5" name="Picture 4">
            <a:extLst>
              <a:ext uri="{FF2B5EF4-FFF2-40B4-BE49-F238E27FC236}">
                <a16:creationId xmlns:a16="http://schemas.microsoft.com/office/drawing/2014/main" id="{72E4ED09-6D8A-DAFA-51AE-F645154FAF40}"/>
              </a:ext>
            </a:extLst>
          </p:cNvPr>
          <p:cNvPicPr>
            <a:picLocks noChangeAspect="1"/>
          </p:cNvPicPr>
          <p:nvPr/>
        </p:nvPicPr>
        <p:blipFill>
          <a:blip r:embed="rId2"/>
          <a:stretch>
            <a:fillRect/>
          </a:stretch>
        </p:blipFill>
        <p:spPr>
          <a:xfrm>
            <a:off x="4622800" y="762000"/>
            <a:ext cx="7340600" cy="5486400"/>
          </a:xfrm>
          <a:prstGeom prst="rect">
            <a:avLst/>
          </a:prstGeom>
        </p:spPr>
      </p:pic>
    </p:spTree>
    <p:extLst>
      <p:ext uri="{BB962C8B-B14F-4D97-AF65-F5344CB8AC3E}">
        <p14:creationId xmlns:p14="http://schemas.microsoft.com/office/powerpoint/2010/main" val="22331695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anim calcmode="lin" valueType="num">
                                      <p:cBhvr additive="base">
                                        <p:cTn id="19"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BD158-E9E3-8D47-B6F3-49E956BB6C01}"/>
              </a:ext>
            </a:extLst>
          </p:cNvPr>
          <p:cNvSpPr>
            <a:spLocks noGrp="1"/>
          </p:cNvSpPr>
          <p:nvPr>
            <p:ph type="title"/>
          </p:nvPr>
        </p:nvSpPr>
        <p:spPr>
          <a:xfrm>
            <a:off x="381000" y="1371600"/>
            <a:ext cx="3581400" cy="1143000"/>
          </a:xfrm>
        </p:spPr>
        <p:txBody>
          <a:bodyPr/>
          <a:lstStyle/>
          <a:p>
            <a:r>
              <a:rPr lang="en-US" dirty="0"/>
              <a:t>Fig 8.7</a:t>
            </a:r>
          </a:p>
        </p:txBody>
      </p:sp>
      <p:pic>
        <p:nvPicPr>
          <p:cNvPr id="4" name="Picture 3">
            <a:extLst>
              <a:ext uri="{FF2B5EF4-FFF2-40B4-BE49-F238E27FC236}">
                <a16:creationId xmlns:a16="http://schemas.microsoft.com/office/drawing/2014/main" id="{CA6026B0-5BB7-9799-40E6-9758C71CF9AF}"/>
              </a:ext>
            </a:extLst>
          </p:cNvPr>
          <p:cNvPicPr>
            <a:picLocks noChangeAspect="1"/>
          </p:cNvPicPr>
          <p:nvPr/>
        </p:nvPicPr>
        <p:blipFill>
          <a:blip r:embed="rId2"/>
          <a:stretch>
            <a:fillRect/>
          </a:stretch>
        </p:blipFill>
        <p:spPr>
          <a:xfrm>
            <a:off x="4692099" y="152400"/>
            <a:ext cx="7362237" cy="6400800"/>
          </a:xfrm>
          <a:prstGeom prst="rect">
            <a:avLst/>
          </a:prstGeom>
          <a:ln>
            <a:solidFill>
              <a:schemeClr val="tx1"/>
            </a:solidFill>
          </a:ln>
        </p:spPr>
      </p:pic>
      <p:sp>
        <p:nvSpPr>
          <p:cNvPr id="5" name="TextBox 4">
            <a:extLst>
              <a:ext uri="{FF2B5EF4-FFF2-40B4-BE49-F238E27FC236}">
                <a16:creationId xmlns:a16="http://schemas.microsoft.com/office/drawing/2014/main" id="{799C653C-A955-634F-7142-FD8A4633C763}"/>
              </a:ext>
            </a:extLst>
          </p:cNvPr>
          <p:cNvSpPr txBox="1"/>
          <p:nvPr/>
        </p:nvSpPr>
        <p:spPr>
          <a:xfrm>
            <a:off x="367145" y="2971800"/>
            <a:ext cx="3962400" cy="1815882"/>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SIDs affect only the sunlit side of the Earth, so dark-side communications may be relatively unaffected.</a:t>
            </a:r>
          </a:p>
        </p:txBody>
      </p:sp>
    </p:spTree>
    <p:extLst>
      <p:ext uri="{BB962C8B-B14F-4D97-AF65-F5344CB8AC3E}">
        <p14:creationId xmlns:p14="http://schemas.microsoft.com/office/powerpoint/2010/main" val="147088316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72D610-EACE-F577-1B02-8CFC85AA328C}"/>
              </a:ext>
            </a:extLst>
          </p:cNvPr>
          <p:cNvSpPr>
            <a:spLocks noGrp="1"/>
          </p:cNvSpPr>
          <p:nvPr>
            <p:ph type="title"/>
          </p:nvPr>
        </p:nvSpPr>
        <p:spPr/>
        <p:txBody>
          <a:bodyPr/>
          <a:lstStyle/>
          <a:p>
            <a:r>
              <a:rPr lang="en-US" dirty="0"/>
              <a:t>Geomagnetic Disturbances</a:t>
            </a:r>
          </a:p>
        </p:txBody>
      </p:sp>
      <p:sp>
        <p:nvSpPr>
          <p:cNvPr id="3" name="Content Placeholder 2">
            <a:extLst>
              <a:ext uri="{FF2B5EF4-FFF2-40B4-BE49-F238E27FC236}">
                <a16:creationId xmlns:a16="http://schemas.microsoft.com/office/drawing/2014/main" id="{95CE2189-3E58-219D-FEC9-446B1B18C8E7}"/>
              </a:ext>
            </a:extLst>
          </p:cNvPr>
          <p:cNvSpPr>
            <a:spLocks noGrp="1"/>
          </p:cNvSpPr>
          <p:nvPr>
            <p:ph idx="1"/>
          </p:nvPr>
        </p:nvSpPr>
        <p:spPr>
          <a:xfrm>
            <a:off x="304800" y="1981200"/>
            <a:ext cx="11506200" cy="4569022"/>
          </a:xfrm>
        </p:spPr>
        <p:txBody>
          <a:bodyPr/>
          <a:lstStyle/>
          <a:p>
            <a:r>
              <a:rPr lang="en-US" sz="2400" dirty="0"/>
              <a:t>Interaction between </a:t>
            </a:r>
            <a:r>
              <a:rPr lang="en-US" sz="2400" i="1" dirty="0">
                <a:solidFill>
                  <a:srgbClr val="C00000"/>
                </a:solidFill>
              </a:rPr>
              <a:t>solar wind </a:t>
            </a:r>
            <a:r>
              <a:rPr lang="en-US" sz="2400" dirty="0"/>
              <a:t>and geomagnetic field creates a region of space called the </a:t>
            </a:r>
            <a:r>
              <a:rPr lang="en-US" sz="2400" i="1" dirty="0">
                <a:solidFill>
                  <a:srgbClr val="C00000"/>
                </a:solidFill>
              </a:rPr>
              <a:t>magnetosphere</a:t>
            </a:r>
          </a:p>
          <a:p>
            <a:r>
              <a:rPr lang="en-US" sz="2400" dirty="0"/>
              <a:t>Charged particles from coronal holes and coronal mass ejections travel considerably slower and take longer to reach Earth (20 to 40 hours)</a:t>
            </a:r>
          </a:p>
          <a:p>
            <a:r>
              <a:rPr lang="en-US" sz="2400" dirty="0"/>
              <a:t>These particles deposit their energy into Earth’s geomagnetic field and increase ionization in E region, causing auroral displays and creating a geomagnetic storm … affects higher HF bands first</a:t>
            </a:r>
          </a:p>
          <a:p>
            <a:r>
              <a:rPr lang="en-US" sz="2400" dirty="0"/>
              <a:t>Long-distance paths that traverse high latitudes, particularly those that pass near the magnetic poles, may be completely wiped out for hours to days</a:t>
            </a:r>
          </a:p>
          <a:p>
            <a:r>
              <a:rPr lang="en-US" sz="2400" dirty="0"/>
              <a:t>Can create </a:t>
            </a:r>
            <a:r>
              <a:rPr lang="en-US" sz="2400" i="1" dirty="0">
                <a:solidFill>
                  <a:srgbClr val="C00000"/>
                </a:solidFill>
              </a:rPr>
              <a:t>auroras</a:t>
            </a:r>
            <a:r>
              <a:rPr lang="en-US" sz="2400" dirty="0"/>
              <a:t> that reflect radio waves above 20 MHz</a:t>
            </a:r>
          </a:p>
          <a:p>
            <a:r>
              <a:rPr lang="en-US" sz="2400" dirty="0"/>
              <a:t>Auroral propagation strongest on 6 and 2 m, modulating the signals with a hiss or buzz</a:t>
            </a:r>
          </a:p>
          <a:p>
            <a:endParaRPr lang="en-US" sz="2400" dirty="0"/>
          </a:p>
          <a:p>
            <a:endParaRPr lang="en-US" sz="2400" dirty="0"/>
          </a:p>
        </p:txBody>
      </p:sp>
    </p:spTree>
    <p:extLst>
      <p:ext uri="{BB962C8B-B14F-4D97-AF65-F5344CB8AC3E}">
        <p14:creationId xmlns:p14="http://schemas.microsoft.com/office/powerpoint/2010/main" val="625072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119617381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effect does a Sudden Ionospheric Disturbance have on the daytime ionospheric propagation of HF radio waves?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enhances propagation on all HF frequencies</a:t>
            </a:r>
          </a:p>
          <a:p>
            <a:pPr marL="457200" indent="-457200">
              <a:buFont typeface="+mj-lt"/>
              <a:buAutoNum type="alphaUcPeriod"/>
            </a:pPr>
            <a:r>
              <a:rPr lang="en-US" b="0" i="0" u="none" strike="noStrike" baseline="0" dirty="0">
                <a:latin typeface="Calibri" panose="020F0502020204030204" pitchFamily="34" charset="0"/>
              </a:rPr>
              <a:t>It disrupts signals on lower frequencies more than those on higher frequencies</a:t>
            </a:r>
          </a:p>
          <a:p>
            <a:pPr marL="457200" indent="-457200">
              <a:buFont typeface="+mj-lt"/>
              <a:buAutoNum type="alphaUcPeriod"/>
            </a:pPr>
            <a:r>
              <a:rPr lang="en-US" b="0" i="0" u="none" strike="noStrike" baseline="0" dirty="0">
                <a:latin typeface="Calibri" panose="020F0502020204030204" pitchFamily="34" charset="0"/>
              </a:rPr>
              <a:t>It disrupts communications via satellite more than direct communications</a:t>
            </a:r>
          </a:p>
          <a:p>
            <a:pPr marL="457200" indent="-457200">
              <a:buFont typeface="+mj-lt"/>
              <a:buAutoNum type="alphaUcPeriod"/>
            </a:pPr>
            <a:r>
              <a:rPr lang="en-US" b="0" i="0" u="none" strike="noStrike" baseline="0" dirty="0">
                <a:latin typeface="Calibri" panose="020F0502020204030204" pitchFamily="34" charset="0"/>
              </a:rPr>
              <a:t>None, because only areas on the night side of the Earth are affected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G3A02 (B) Page 8-11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733894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Approximately how long does it take the increased ultraviolet and X-ray radiation from solar flares to affect radio propagation on Earth?</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28 days</a:t>
            </a:r>
          </a:p>
          <a:p>
            <a:pPr marL="457200" indent="-457200">
              <a:buFont typeface="+mj-lt"/>
              <a:buAutoNum type="alphaUcPeriod"/>
            </a:pPr>
            <a:r>
              <a:rPr lang="en-US" b="0" i="0" u="none" strike="noStrike" baseline="0" dirty="0">
                <a:latin typeface="Calibri" panose="020F0502020204030204" pitchFamily="34" charset="0"/>
              </a:rPr>
              <a:t>1 to 2 hours</a:t>
            </a:r>
          </a:p>
          <a:p>
            <a:pPr marL="457200" indent="-457200">
              <a:buFont typeface="+mj-lt"/>
              <a:buAutoNum type="alphaUcPeriod"/>
            </a:pPr>
            <a:r>
              <a:rPr lang="en-US" b="0" i="0" u="none" strike="noStrike" baseline="0" dirty="0">
                <a:latin typeface="Calibri" panose="020F0502020204030204" pitchFamily="34" charset="0"/>
              </a:rPr>
              <a:t>8 minutes</a:t>
            </a:r>
          </a:p>
          <a:p>
            <a:pPr marL="457200" indent="-457200">
              <a:buFont typeface="+mj-lt"/>
              <a:buAutoNum type="alphaUcPeriod"/>
            </a:pPr>
            <a:r>
              <a:rPr lang="en-US" b="0" i="0" u="none" strike="noStrike" baseline="0" dirty="0">
                <a:latin typeface="Calibri" panose="020F0502020204030204" pitchFamily="34" charset="0"/>
              </a:rPr>
              <a:t>20 to 40 hours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G3A03 (C) Page 8-10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50674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a geomagnetic storm?</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sudden drop in the solar flux index</a:t>
            </a:r>
          </a:p>
          <a:p>
            <a:pPr marL="457200" indent="-457200">
              <a:buFont typeface="+mj-lt"/>
              <a:buAutoNum type="alphaUcPeriod"/>
            </a:pPr>
            <a:r>
              <a:rPr lang="en-US" b="0" i="0" u="none" strike="noStrike" baseline="0" dirty="0">
                <a:latin typeface="Calibri" panose="020F0502020204030204" pitchFamily="34" charset="0"/>
              </a:rPr>
              <a:t>A thunderstorm that affects radio propagation</a:t>
            </a:r>
          </a:p>
          <a:p>
            <a:pPr marL="457200" indent="-457200">
              <a:buFont typeface="+mj-lt"/>
              <a:buAutoNum type="alphaUcPeriod"/>
            </a:pPr>
            <a:r>
              <a:rPr lang="en-US" b="0" i="0" u="none" strike="noStrike" baseline="0" dirty="0">
                <a:latin typeface="Calibri" panose="020F0502020204030204" pitchFamily="34" charset="0"/>
              </a:rPr>
              <a:t>Ripples in the ionosphere</a:t>
            </a:r>
          </a:p>
          <a:p>
            <a:pPr marL="457200" indent="-457200">
              <a:buFont typeface="+mj-lt"/>
              <a:buAutoNum type="alphaUcPeriod"/>
            </a:pPr>
            <a:r>
              <a:rPr lang="en-US" b="0" i="0" u="none" strike="noStrike" baseline="0" dirty="0">
                <a:latin typeface="Calibri" panose="020F0502020204030204" pitchFamily="34" charset="0"/>
              </a:rPr>
              <a:t>A temporary disturbance in Earth’s magnetosphere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G3A06 (D) Page 8-11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920799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benefit can high geomagnetic activity have on radio communications?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Auroras that can reflect VHF signals</a:t>
            </a:r>
          </a:p>
          <a:p>
            <a:pPr marL="457200" indent="-457200">
              <a:buFont typeface="+mj-lt"/>
              <a:buAutoNum type="alphaUcPeriod"/>
            </a:pPr>
            <a:r>
              <a:rPr lang="en-US" b="0" i="0" u="none" strike="noStrike" baseline="0" dirty="0">
                <a:latin typeface="Calibri" panose="020F0502020204030204" pitchFamily="34" charset="0"/>
              </a:rPr>
              <a:t>Higher signal strength for HF signals passing through the polar regions</a:t>
            </a:r>
          </a:p>
          <a:p>
            <a:pPr marL="457200" indent="-457200">
              <a:buFont typeface="+mj-lt"/>
              <a:buAutoNum type="alphaUcPeriod"/>
            </a:pPr>
            <a:r>
              <a:rPr lang="en-US" b="0" i="0" u="none" strike="noStrike" baseline="0" dirty="0">
                <a:latin typeface="Calibri" panose="020F0502020204030204" pitchFamily="34" charset="0"/>
              </a:rPr>
              <a:t>Improved HF long path propagation</a:t>
            </a:r>
          </a:p>
          <a:p>
            <a:pPr marL="457200" indent="-457200">
              <a:buFont typeface="+mj-lt"/>
              <a:buAutoNum type="alphaUcPeriod"/>
            </a:pPr>
            <a:r>
              <a:rPr lang="en-US" b="0" i="0" u="none" strike="noStrike" baseline="0" dirty="0">
                <a:latin typeface="Calibri" panose="020F0502020204030204" pitchFamily="34" charset="0"/>
              </a:rPr>
              <a:t>Reduced long delayed echoes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G3A09 (A) Page 8-12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728950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long does it take charged particles from coronal mass ejections to affect radio propagation on Earth?</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28 days</a:t>
            </a:r>
          </a:p>
          <a:p>
            <a:pPr marL="457200" indent="-457200">
              <a:buFont typeface="+mj-lt"/>
              <a:buAutoNum type="alphaUcPeriod"/>
            </a:pPr>
            <a:r>
              <a:rPr lang="en-US" b="0" i="0" u="none" strike="noStrike" baseline="0" dirty="0">
                <a:latin typeface="Calibri" panose="020F0502020204030204" pitchFamily="34" charset="0"/>
              </a:rPr>
              <a:t>14 days</a:t>
            </a:r>
          </a:p>
          <a:p>
            <a:pPr marL="457200" indent="-457200">
              <a:buFont typeface="+mj-lt"/>
              <a:buAutoNum type="alphaUcPeriod"/>
            </a:pPr>
            <a:r>
              <a:rPr lang="en-US" b="0" i="0" u="none" strike="noStrike" baseline="0" dirty="0">
                <a:latin typeface="Calibri" panose="020F0502020204030204" pitchFamily="34" charset="0"/>
              </a:rPr>
              <a:t>4 to 8 minutes</a:t>
            </a:r>
          </a:p>
          <a:p>
            <a:pPr marL="457200" indent="-457200">
              <a:buFont typeface="+mj-lt"/>
              <a:buAutoNum type="alphaUcPeriod"/>
            </a:pPr>
            <a:r>
              <a:rPr lang="en-US" b="0" i="0" u="none" strike="noStrike" baseline="0" dirty="0">
                <a:latin typeface="Calibri" panose="020F0502020204030204" pitchFamily="34" charset="0"/>
              </a:rPr>
              <a:t>20 to 40 hours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G3A11 (D) Page 8-11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63297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are radio communications usually affected by the charged particles that reach Earth from solar coronal holes?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HF communications are improved</a:t>
            </a:r>
          </a:p>
          <a:p>
            <a:pPr marL="457200" indent="-457200">
              <a:buFont typeface="+mj-lt"/>
              <a:buAutoNum type="alphaUcPeriod"/>
            </a:pPr>
            <a:r>
              <a:rPr lang="en-US" b="0" i="0" u="none" strike="noStrike" baseline="0" dirty="0">
                <a:latin typeface="Calibri" panose="020F0502020204030204" pitchFamily="34" charset="0"/>
              </a:rPr>
              <a:t>HF communications are disturbed</a:t>
            </a:r>
          </a:p>
          <a:p>
            <a:pPr marL="457200" indent="-457200">
              <a:buFont typeface="+mj-lt"/>
              <a:buAutoNum type="alphaUcPeriod"/>
            </a:pPr>
            <a:r>
              <a:rPr lang="en-US" b="0" i="0" u="none" strike="noStrike" baseline="0" dirty="0">
                <a:latin typeface="Calibri" panose="020F0502020204030204" pitchFamily="34" charset="0"/>
              </a:rPr>
              <a:t>VHF/UHF ducting is improved</a:t>
            </a:r>
          </a:p>
          <a:p>
            <a:pPr marL="457200" indent="-457200">
              <a:buFont typeface="+mj-lt"/>
              <a:buAutoNum type="alphaUcPeriod"/>
            </a:pPr>
            <a:r>
              <a:rPr lang="en-US" b="0" i="0" u="none" strike="noStrike" baseline="0" dirty="0">
                <a:latin typeface="Calibri" panose="020F0502020204030204" pitchFamily="34" charset="0"/>
              </a:rPr>
              <a:t>VHF/UHF ducting is disturbed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G3A14 (B) Page 8-12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779881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factors affect the MUF?</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Path distance and location</a:t>
            </a:r>
          </a:p>
          <a:p>
            <a:pPr marL="457200" indent="-457200">
              <a:buFont typeface="+mj-lt"/>
              <a:buAutoNum type="alphaUcPeriod"/>
            </a:pPr>
            <a:r>
              <a:rPr lang="en-US" b="0" i="0" u="none" strike="noStrike" baseline="0" dirty="0">
                <a:latin typeface="Calibri" panose="020F0502020204030204" pitchFamily="34" charset="0"/>
              </a:rPr>
              <a:t>Time of day and season</a:t>
            </a:r>
          </a:p>
          <a:p>
            <a:pPr marL="457200" indent="-457200">
              <a:buFont typeface="+mj-lt"/>
              <a:buAutoNum type="alphaUcPeriod"/>
            </a:pPr>
            <a:r>
              <a:rPr lang="en-US" b="0" i="0" u="none" strike="noStrike" baseline="0" dirty="0">
                <a:latin typeface="Calibri" panose="020F0502020204030204" pitchFamily="34" charset="0"/>
              </a:rPr>
              <a:t>Solar radiation and ionospheric disturbances</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G3B02 (D) Page 8-9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396801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FE9FE9-3255-3AA2-BA07-E9049A7D5909}"/>
              </a:ext>
            </a:extLst>
          </p:cNvPr>
          <p:cNvSpPr>
            <a:spLocks noGrp="1"/>
          </p:cNvSpPr>
          <p:nvPr>
            <p:ph type="title"/>
          </p:nvPr>
        </p:nvSpPr>
        <p:spPr>
          <a:xfrm>
            <a:off x="586854" y="1295399"/>
            <a:ext cx="3756546" cy="874595"/>
          </a:xfrm>
        </p:spPr>
        <p:txBody>
          <a:bodyPr/>
          <a:lstStyle/>
          <a:p>
            <a:pPr algn="l"/>
            <a:r>
              <a:rPr lang="en-US" dirty="0"/>
              <a:t>Ionosphere</a:t>
            </a:r>
          </a:p>
        </p:txBody>
      </p:sp>
      <p:sp>
        <p:nvSpPr>
          <p:cNvPr id="3" name="Content Placeholder 2">
            <a:extLst>
              <a:ext uri="{FF2B5EF4-FFF2-40B4-BE49-F238E27FC236}">
                <a16:creationId xmlns:a16="http://schemas.microsoft.com/office/drawing/2014/main" id="{4748C917-AD31-8C4C-1E25-5D2AEA35B729}"/>
              </a:ext>
            </a:extLst>
          </p:cNvPr>
          <p:cNvSpPr>
            <a:spLocks noGrp="1"/>
          </p:cNvSpPr>
          <p:nvPr>
            <p:ph idx="1"/>
          </p:nvPr>
        </p:nvSpPr>
        <p:spPr>
          <a:xfrm>
            <a:off x="55420" y="2169994"/>
            <a:ext cx="5049980" cy="4380228"/>
          </a:xfrm>
        </p:spPr>
        <p:txBody>
          <a:bodyPr/>
          <a:lstStyle/>
          <a:p>
            <a:r>
              <a:rPr lang="en-US" sz="2500" dirty="0"/>
              <a:t>D layer (30 to 60 miles in altitude) is only present when illuminated by the sun. Disappears at night because ions and free electrons are close enough together to recombine quickly when no UV is present, returning to a neutral condition.</a:t>
            </a:r>
          </a:p>
        </p:txBody>
      </p:sp>
      <p:pic>
        <p:nvPicPr>
          <p:cNvPr id="5" name="Picture 4">
            <a:extLst>
              <a:ext uri="{FF2B5EF4-FFF2-40B4-BE49-F238E27FC236}">
                <a16:creationId xmlns:a16="http://schemas.microsoft.com/office/drawing/2014/main" id="{F44A95CB-AEDB-E2A3-6A57-97485E79B0FA}"/>
              </a:ext>
            </a:extLst>
          </p:cNvPr>
          <p:cNvPicPr>
            <a:picLocks noChangeAspect="1"/>
          </p:cNvPicPr>
          <p:nvPr/>
        </p:nvPicPr>
        <p:blipFill>
          <a:blip r:embed="rId2"/>
          <a:stretch>
            <a:fillRect/>
          </a:stretch>
        </p:blipFill>
        <p:spPr>
          <a:xfrm>
            <a:off x="5374272" y="1032165"/>
            <a:ext cx="6762308" cy="4038600"/>
          </a:xfrm>
          <a:prstGeom prst="rect">
            <a:avLst/>
          </a:prstGeom>
          <a:ln>
            <a:solidFill>
              <a:schemeClr val="tx1"/>
            </a:solidFill>
          </a:ln>
        </p:spPr>
      </p:pic>
      <p:sp>
        <p:nvSpPr>
          <p:cNvPr id="6" name="TextBox 5">
            <a:extLst>
              <a:ext uri="{FF2B5EF4-FFF2-40B4-BE49-F238E27FC236}">
                <a16:creationId xmlns:a16="http://schemas.microsoft.com/office/drawing/2014/main" id="{80B6DD64-EE71-6E93-0E8F-3235E2206900}"/>
              </a:ext>
            </a:extLst>
          </p:cNvPr>
          <p:cNvSpPr txBox="1"/>
          <p:nvPr/>
        </p:nvSpPr>
        <p:spPr>
          <a:xfrm>
            <a:off x="5374272" y="5181595"/>
            <a:ext cx="6762308" cy="1200329"/>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Figure 8.1 — The ionosphere consists of several regions of ionized particles at different heights above the Earth. At night, the D and E regions disappear and the F1 and F2 regions combine to form a single F region.</a:t>
            </a:r>
          </a:p>
        </p:txBody>
      </p:sp>
    </p:spTree>
    <p:extLst>
      <p:ext uri="{BB962C8B-B14F-4D97-AF65-F5344CB8AC3E}">
        <p14:creationId xmlns:p14="http://schemas.microsoft.com/office/powerpoint/2010/main" val="757896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applies when selecting a frequency for lowest attenuation when transmitting on HF?</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Select a frequency just below the MUF</a:t>
            </a:r>
          </a:p>
          <a:p>
            <a:pPr marL="457200" indent="-457200">
              <a:buFont typeface="+mj-lt"/>
              <a:buAutoNum type="alphaUcPeriod"/>
            </a:pPr>
            <a:r>
              <a:rPr lang="en-US" b="0" i="0" u="none" strike="noStrike" baseline="0" dirty="0">
                <a:latin typeface="Calibri" panose="020F0502020204030204" pitchFamily="34" charset="0"/>
              </a:rPr>
              <a:t>Select a frequency just above the LUF</a:t>
            </a:r>
          </a:p>
          <a:p>
            <a:pPr marL="457200" indent="-457200">
              <a:buFont typeface="+mj-lt"/>
              <a:buAutoNum type="alphaUcPeriod"/>
            </a:pPr>
            <a:r>
              <a:rPr lang="en-US" b="0" i="0" u="none" strike="noStrike" baseline="0" dirty="0">
                <a:latin typeface="Calibri" panose="020F0502020204030204" pitchFamily="34" charset="0"/>
              </a:rPr>
              <a:t>Select a frequency just below the critical frequency</a:t>
            </a:r>
          </a:p>
          <a:p>
            <a:pPr marL="457200" indent="-457200">
              <a:buFont typeface="+mj-lt"/>
              <a:buAutoNum type="alphaUcPeriod"/>
            </a:pPr>
            <a:r>
              <a:rPr lang="en-US" b="0" i="0" u="none" strike="noStrike" baseline="0" dirty="0">
                <a:latin typeface="Calibri" panose="020F0502020204030204" pitchFamily="34" charset="0"/>
              </a:rPr>
              <a:t>Select a frequency just above the critical frequency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G3B03 (A) Page 8-10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563584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a reliable way to determine if the MUF is high enough to support skip propagation between your station and a distant location on frequencies between 14 and 30 MHz?</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a:xfrm>
            <a:off x="609600" y="3200400"/>
            <a:ext cx="11277600" cy="2925764"/>
          </a:xfrm>
        </p:spPr>
        <p:txBody>
          <a:bodyPr/>
          <a:lstStyle/>
          <a:p>
            <a:pPr marL="457200" indent="-457200">
              <a:buFont typeface="+mj-lt"/>
              <a:buAutoNum type="alphaUcPeriod"/>
            </a:pPr>
            <a:r>
              <a:rPr lang="en-US" b="0" i="0" u="none" strike="noStrike" baseline="0" dirty="0">
                <a:latin typeface="Calibri" panose="020F0502020204030204" pitchFamily="34" charset="0"/>
              </a:rPr>
              <a:t>Listen for signals from an international beacon in the frequency range you plan to use</a:t>
            </a:r>
          </a:p>
          <a:p>
            <a:pPr marL="457200" indent="-457200">
              <a:buFont typeface="+mj-lt"/>
              <a:buAutoNum type="alphaUcPeriod"/>
            </a:pPr>
            <a:r>
              <a:rPr lang="en-US" b="0" i="0" u="none" strike="noStrike" baseline="0" dirty="0">
                <a:latin typeface="Calibri" panose="020F0502020204030204" pitchFamily="34" charset="0"/>
              </a:rPr>
              <a:t>Send a series of dots on the band and listen for echoes from your signal</a:t>
            </a:r>
          </a:p>
          <a:p>
            <a:pPr marL="457200" indent="-457200">
              <a:buFont typeface="+mj-lt"/>
              <a:buAutoNum type="alphaUcPeriod"/>
            </a:pPr>
            <a:r>
              <a:rPr lang="en-US" b="0" i="0" u="none" strike="noStrike" baseline="0" dirty="0">
                <a:latin typeface="Calibri" panose="020F0502020204030204" pitchFamily="34" charset="0"/>
              </a:rPr>
              <a:t>Check the strength of TV signals from western Europe</a:t>
            </a:r>
          </a:p>
          <a:p>
            <a:pPr marL="457200" indent="-457200">
              <a:buFont typeface="+mj-lt"/>
              <a:buAutoNum type="alphaUcPeriod"/>
            </a:pPr>
            <a:r>
              <a:rPr lang="en-US" b="0" i="0" u="none" strike="noStrike" baseline="0" dirty="0">
                <a:latin typeface="Calibri" panose="020F0502020204030204" pitchFamily="34" charset="0"/>
              </a:rPr>
              <a:t>Check the strength of signals in the MF AM broadcast band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G3B04 (A) Page 8-10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947514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usually happens to radio waves with frequencies below the MUF and above the LUF when they are sent into the ionosphere?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They are bent back to Earth</a:t>
            </a:r>
          </a:p>
          <a:p>
            <a:pPr marL="457200" indent="-457200">
              <a:buFont typeface="+mj-lt"/>
              <a:buAutoNum type="alphaUcPeriod"/>
            </a:pPr>
            <a:r>
              <a:rPr lang="en-US" b="0" i="0" u="none" strike="noStrike" baseline="0" dirty="0">
                <a:latin typeface="Calibri" panose="020F0502020204030204" pitchFamily="34" charset="0"/>
              </a:rPr>
              <a:t>They pass through the ionosphere</a:t>
            </a:r>
          </a:p>
          <a:p>
            <a:pPr marL="457200" indent="-457200">
              <a:buFont typeface="+mj-lt"/>
              <a:buAutoNum type="alphaUcPeriod"/>
            </a:pPr>
            <a:r>
              <a:rPr lang="en-US" b="0" i="0" u="none" strike="noStrike" baseline="0" dirty="0">
                <a:latin typeface="Calibri" panose="020F0502020204030204" pitchFamily="34" charset="0"/>
              </a:rPr>
              <a:t>They are amplified by interaction with the ionosphere</a:t>
            </a:r>
          </a:p>
          <a:p>
            <a:pPr marL="457200" indent="-457200">
              <a:buFont typeface="+mj-lt"/>
              <a:buAutoNum type="alphaUcPeriod"/>
            </a:pPr>
            <a:r>
              <a:rPr lang="en-US" b="0" i="0" u="none" strike="noStrike" baseline="0" dirty="0">
                <a:latin typeface="Calibri" panose="020F0502020204030204" pitchFamily="34" charset="0"/>
              </a:rPr>
              <a:t>They are bent and trapped in the ionosphere to circle Earth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G3B05 (A) Page 8-10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55507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usually happens to radio waves with frequencies below the LUF?</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They are bent back to Earth</a:t>
            </a:r>
          </a:p>
          <a:p>
            <a:pPr marL="457200" indent="-457200">
              <a:buFont typeface="+mj-lt"/>
              <a:buAutoNum type="alphaUcPeriod"/>
            </a:pPr>
            <a:r>
              <a:rPr lang="en-US" b="0" i="0" u="none" strike="noStrike" baseline="0" dirty="0">
                <a:latin typeface="Calibri" panose="020F0502020204030204" pitchFamily="34" charset="0"/>
              </a:rPr>
              <a:t>They pass through the ionosphere</a:t>
            </a:r>
          </a:p>
          <a:p>
            <a:pPr marL="457200" indent="-457200">
              <a:buFont typeface="+mj-lt"/>
              <a:buAutoNum type="alphaUcPeriod"/>
            </a:pPr>
            <a:r>
              <a:rPr lang="en-US" b="0" i="0" u="none" strike="noStrike" baseline="0" dirty="0">
                <a:latin typeface="Calibri" panose="020F0502020204030204" pitchFamily="34" charset="0"/>
              </a:rPr>
              <a:t>They are completely absorbed by the ionosphere</a:t>
            </a:r>
          </a:p>
          <a:p>
            <a:pPr marL="457200" indent="-457200">
              <a:buFont typeface="+mj-lt"/>
              <a:buAutoNum type="alphaUcPeriod"/>
            </a:pPr>
            <a:r>
              <a:rPr lang="en-US" b="0" i="0" u="none" strike="noStrike" baseline="0" dirty="0">
                <a:latin typeface="Calibri" panose="020F0502020204030204" pitchFamily="34" charset="0"/>
              </a:rPr>
              <a:t>They are bent and trapped in the ionosphere to circle Earth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G3B06 (C) Page 8-10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449848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does LUF stand for?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Lowest Usable Frequency for communications between two points</a:t>
            </a:r>
          </a:p>
          <a:p>
            <a:pPr marL="457200" indent="-457200">
              <a:buFont typeface="+mj-lt"/>
              <a:buAutoNum type="alphaUcPeriod"/>
            </a:pPr>
            <a:r>
              <a:rPr lang="en-US" b="0" i="0" u="none" strike="noStrike" baseline="0" dirty="0">
                <a:latin typeface="Calibri" panose="020F0502020204030204" pitchFamily="34" charset="0"/>
              </a:rPr>
              <a:t>The Longest Universal Function for communications between two points</a:t>
            </a:r>
          </a:p>
          <a:p>
            <a:pPr marL="457200" indent="-457200">
              <a:buFont typeface="+mj-lt"/>
              <a:buAutoNum type="alphaUcPeriod"/>
            </a:pPr>
            <a:r>
              <a:rPr lang="en-US" b="0" i="0" u="none" strike="noStrike" baseline="0" dirty="0">
                <a:latin typeface="Calibri" panose="020F0502020204030204" pitchFamily="34" charset="0"/>
              </a:rPr>
              <a:t>The Lowest Usable Frequency during a 24-hour period</a:t>
            </a:r>
          </a:p>
          <a:p>
            <a:pPr marL="457200" indent="-457200">
              <a:buFont typeface="+mj-lt"/>
              <a:buAutoNum type="alphaUcPeriod"/>
            </a:pPr>
            <a:r>
              <a:rPr lang="en-US" b="0" i="0" u="none" strike="noStrike" baseline="0" dirty="0">
                <a:latin typeface="Calibri" panose="020F0502020204030204" pitchFamily="34" charset="0"/>
              </a:rPr>
              <a:t>The Longest Universal Function during a 24-hour period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G3B07 (A) Page 8-9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058400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does MUF stand for?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Minimum Usable Frequency for communications between two points</a:t>
            </a:r>
          </a:p>
          <a:p>
            <a:pPr marL="457200" indent="-457200">
              <a:buFont typeface="+mj-lt"/>
              <a:buAutoNum type="alphaUcPeriod"/>
            </a:pPr>
            <a:r>
              <a:rPr lang="en-US" b="0" i="0" u="none" strike="noStrike" baseline="0" dirty="0">
                <a:latin typeface="Calibri" panose="020F0502020204030204" pitchFamily="34" charset="0"/>
              </a:rPr>
              <a:t>The Maximum Usable Frequency for communications between two points</a:t>
            </a:r>
          </a:p>
          <a:p>
            <a:pPr marL="457200" indent="-457200">
              <a:buFont typeface="+mj-lt"/>
              <a:buAutoNum type="alphaUcPeriod"/>
            </a:pPr>
            <a:r>
              <a:rPr lang="en-US" b="0" i="0" u="none" strike="noStrike" baseline="0" dirty="0">
                <a:latin typeface="Calibri" panose="020F0502020204030204" pitchFamily="34" charset="0"/>
              </a:rPr>
              <a:t>The Minimum Usable Frequency during a 24-hour period</a:t>
            </a:r>
          </a:p>
          <a:p>
            <a:pPr marL="457200" indent="-457200">
              <a:buFont typeface="+mj-lt"/>
              <a:buAutoNum type="alphaUcPeriod"/>
            </a:pPr>
            <a:r>
              <a:rPr lang="en-US" b="0" i="0" u="none" strike="noStrike" baseline="0" dirty="0">
                <a:latin typeface="Calibri" panose="020F0502020204030204" pitchFamily="34" charset="0"/>
              </a:rPr>
              <a:t>The Maximum Usable Frequency during a 24-hour period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G3B08 (B) Page 8-9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0230719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happens to HF propagation when the LUF exceeds the MUF?</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a:xfrm>
            <a:off x="609600" y="3200400"/>
            <a:ext cx="11201400" cy="2925764"/>
          </a:xfrm>
        </p:spPr>
        <p:txBody>
          <a:bodyPr/>
          <a:lstStyle/>
          <a:p>
            <a:pPr marL="457200" indent="-457200">
              <a:buFont typeface="+mj-lt"/>
              <a:buAutoNum type="alphaUcPeriod"/>
            </a:pPr>
            <a:r>
              <a:rPr lang="en-US" b="0" i="0" u="none" strike="noStrike" baseline="0" dirty="0">
                <a:latin typeface="Calibri" panose="020F0502020204030204" pitchFamily="34" charset="0"/>
              </a:rPr>
              <a:t>No HF radio frequency will support ordinary skywave communications over the path</a:t>
            </a:r>
          </a:p>
          <a:p>
            <a:pPr marL="457200" indent="-457200">
              <a:buFont typeface="+mj-lt"/>
              <a:buAutoNum type="alphaUcPeriod"/>
            </a:pPr>
            <a:r>
              <a:rPr lang="en-US" b="0" i="0" u="none" strike="noStrike" baseline="0" dirty="0">
                <a:latin typeface="Calibri" panose="020F0502020204030204" pitchFamily="34" charset="0"/>
              </a:rPr>
              <a:t>HF communications over the path are enhanced</a:t>
            </a:r>
          </a:p>
          <a:p>
            <a:pPr marL="457200" indent="-457200">
              <a:buFont typeface="+mj-lt"/>
              <a:buAutoNum type="alphaUcPeriod"/>
            </a:pPr>
            <a:r>
              <a:rPr lang="en-US" b="0" i="0" u="none" strike="noStrike" baseline="0" dirty="0">
                <a:latin typeface="Calibri" panose="020F0502020204030204" pitchFamily="34" charset="0"/>
              </a:rPr>
              <a:t>Double hop propagation along the path is more common</a:t>
            </a:r>
          </a:p>
          <a:p>
            <a:pPr marL="457200" indent="-457200">
              <a:buFont typeface="+mj-lt"/>
              <a:buAutoNum type="alphaUcPeriod"/>
            </a:pPr>
            <a:r>
              <a:rPr lang="en-US" b="0" i="0" u="none" strike="noStrike" baseline="0" dirty="0">
                <a:latin typeface="Calibri" panose="020F0502020204030204" pitchFamily="34" charset="0"/>
              </a:rPr>
              <a:t>Propagation over the path on all HF frequencies is enhanced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G3B11 (A) Page 8-10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371462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138557-AFD2-8FE7-254A-72F05C9467C7}"/>
              </a:ext>
            </a:extLst>
          </p:cNvPr>
          <p:cNvSpPr>
            <a:spLocks noGrp="1"/>
          </p:cNvSpPr>
          <p:nvPr>
            <p:ph type="title"/>
          </p:nvPr>
        </p:nvSpPr>
        <p:spPr/>
        <p:txBody>
          <a:bodyPr/>
          <a:lstStyle/>
          <a:p>
            <a:r>
              <a:rPr lang="en-US" dirty="0"/>
              <a:t>Scatter Characteristics</a:t>
            </a:r>
          </a:p>
        </p:txBody>
      </p:sp>
      <p:sp>
        <p:nvSpPr>
          <p:cNvPr id="3" name="Content Placeholder 2">
            <a:extLst>
              <a:ext uri="{FF2B5EF4-FFF2-40B4-BE49-F238E27FC236}">
                <a16:creationId xmlns:a16="http://schemas.microsoft.com/office/drawing/2014/main" id="{83512AF5-4B46-D440-E4B7-CD3700139FBF}"/>
              </a:ext>
            </a:extLst>
          </p:cNvPr>
          <p:cNvSpPr>
            <a:spLocks noGrp="1"/>
          </p:cNvSpPr>
          <p:nvPr>
            <p:ph idx="1"/>
          </p:nvPr>
        </p:nvSpPr>
        <p:spPr/>
        <p:txBody>
          <a:bodyPr/>
          <a:lstStyle/>
          <a:p>
            <a:r>
              <a:rPr lang="en-US" dirty="0"/>
              <a:t>Backscatter: Reflections from features on Earth’s surface</a:t>
            </a:r>
          </a:p>
          <a:p>
            <a:r>
              <a:rPr lang="en-US" dirty="0"/>
              <a:t>Waves can also be </a:t>
            </a:r>
            <a:r>
              <a:rPr lang="en-US" i="1" dirty="0">
                <a:solidFill>
                  <a:srgbClr val="C00000"/>
                </a:solidFill>
              </a:rPr>
              <a:t>scattered</a:t>
            </a:r>
            <a:r>
              <a:rPr lang="en-US" dirty="0"/>
              <a:t> from within the ionosphere, allowing signals to be heard from stations too distant to be heard by ground wave and on frequencies too high for short hop sky-wave propagation</a:t>
            </a:r>
          </a:p>
          <a:p>
            <a:r>
              <a:rPr lang="en-US" dirty="0"/>
              <a:t>Scatter and backscatter help fill in the skip zone where signals would otherwise not be heard</a:t>
            </a:r>
          </a:p>
        </p:txBody>
      </p:sp>
    </p:spTree>
    <p:extLst>
      <p:ext uri="{BB962C8B-B14F-4D97-AF65-F5344CB8AC3E}">
        <p14:creationId xmlns:p14="http://schemas.microsoft.com/office/powerpoint/2010/main" val="2752606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81E784-D482-B175-D8BD-A94905CFAB05}"/>
              </a:ext>
            </a:extLst>
          </p:cNvPr>
          <p:cNvSpPr>
            <a:spLocks noGrp="1"/>
          </p:cNvSpPr>
          <p:nvPr>
            <p:ph type="title"/>
          </p:nvPr>
        </p:nvSpPr>
        <p:spPr>
          <a:xfrm>
            <a:off x="304800" y="1295400"/>
            <a:ext cx="2971800" cy="1143000"/>
          </a:xfrm>
        </p:spPr>
        <p:txBody>
          <a:bodyPr/>
          <a:lstStyle/>
          <a:p>
            <a:r>
              <a:rPr lang="en-US" dirty="0"/>
              <a:t>Fig 8.8</a:t>
            </a:r>
          </a:p>
        </p:txBody>
      </p:sp>
      <p:pic>
        <p:nvPicPr>
          <p:cNvPr id="4" name="Picture 3">
            <a:extLst>
              <a:ext uri="{FF2B5EF4-FFF2-40B4-BE49-F238E27FC236}">
                <a16:creationId xmlns:a16="http://schemas.microsoft.com/office/drawing/2014/main" id="{FF8EEE68-0BF0-9756-0243-B5156E03CE8E}"/>
              </a:ext>
            </a:extLst>
          </p:cNvPr>
          <p:cNvPicPr>
            <a:picLocks noChangeAspect="1"/>
          </p:cNvPicPr>
          <p:nvPr/>
        </p:nvPicPr>
        <p:blipFill>
          <a:blip r:embed="rId2"/>
          <a:stretch>
            <a:fillRect/>
          </a:stretch>
        </p:blipFill>
        <p:spPr>
          <a:xfrm>
            <a:off x="3758661" y="41564"/>
            <a:ext cx="8384848" cy="6511636"/>
          </a:xfrm>
          <a:prstGeom prst="rect">
            <a:avLst/>
          </a:prstGeom>
          <a:ln>
            <a:solidFill>
              <a:schemeClr val="tx1"/>
            </a:solidFill>
          </a:ln>
        </p:spPr>
      </p:pic>
      <p:sp>
        <p:nvSpPr>
          <p:cNvPr id="5" name="TextBox 4">
            <a:extLst>
              <a:ext uri="{FF2B5EF4-FFF2-40B4-BE49-F238E27FC236}">
                <a16:creationId xmlns:a16="http://schemas.microsoft.com/office/drawing/2014/main" id="{CC40DE94-6528-F373-D840-D3EDE8685CBF}"/>
              </a:ext>
            </a:extLst>
          </p:cNvPr>
          <p:cNvSpPr txBox="1"/>
          <p:nvPr/>
        </p:nvSpPr>
        <p:spPr>
          <a:xfrm>
            <a:off x="457200" y="2743200"/>
            <a:ext cx="3124200" cy="1077218"/>
          </a:xfrm>
          <a:prstGeom prst="rect">
            <a:avLst/>
          </a:prstGeom>
          <a:noFill/>
        </p:spPr>
        <p:txBody>
          <a:bodyPr wrap="square" rtlCol="0">
            <a:spAutoFit/>
          </a:bodyPr>
          <a:lstStyle/>
          <a:p>
            <a:pPr algn="ctr"/>
            <a:r>
              <a:rPr lang="en-US" sz="3200" dirty="0">
                <a:latin typeface="Calibri" panose="020F0502020204030204" pitchFamily="34" charset="0"/>
                <a:cs typeface="Calibri" panose="020F0502020204030204" pitchFamily="34" charset="0"/>
              </a:rPr>
              <a:t>Scatter and Backscatter</a:t>
            </a:r>
          </a:p>
        </p:txBody>
      </p:sp>
    </p:spTree>
    <p:extLst>
      <p:ext uri="{BB962C8B-B14F-4D97-AF65-F5344CB8AC3E}">
        <p14:creationId xmlns:p14="http://schemas.microsoft.com/office/powerpoint/2010/main" val="385502143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765FE9-388E-4DF2-66E5-A4CBFE668F23}"/>
              </a:ext>
            </a:extLst>
          </p:cNvPr>
          <p:cNvSpPr>
            <a:spLocks noGrp="1"/>
          </p:cNvSpPr>
          <p:nvPr>
            <p:ph type="title"/>
          </p:nvPr>
        </p:nvSpPr>
        <p:spPr/>
        <p:txBody>
          <a:bodyPr/>
          <a:lstStyle/>
          <a:p>
            <a:r>
              <a:rPr lang="en-US" dirty="0"/>
              <a:t>Near Vertical Incidence Sky-wave (NVIS)</a:t>
            </a:r>
          </a:p>
        </p:txBody>
      </p:sp>
      <p:sp>
        <p:nvSpPr>
          <p:cNvPr id="3" name="Content Placeholder 2">
            <a:extLst>
              <a:ext uri="{FF2B5EF4-FFF2-40B4-BE49-F238E27FC236}">
                <a16:creationId xmlns:a16="http://schemas.microsoft.com/office/drawing/2014/main" id="{247394E3-5F79-A206-E864-59E2CCAAC6D5}"/>
              </a:ext>
            </a:extLst>
          </p:cNvPr>
          <p:cNvSpPr>
            <a:spLocks noGrp="1"/>
          </p:cNvSpPr>
          <p:nvPr>
            <p:ph idx="1"/>
          </p:nvPr>
        </p:nvSpPr>
        <p:spPr>
          <a:xfrm>
            <a:off x="381000" y="2169994"/>
            <a:ext cx="10972800" cy="4188022"/>
          </a:xfrm>
        </p:spPr>
        <p:txBody>
          <a:bodyPr/>
          <a:lstStyle/>
          <a:p>
            <a:r>
              <a:rPr lang="en-US" dirty="0"/>
              <a:t>For waves below the critical frequency, the ionosphere reflects waves arriving at any angle — even vertical</a:t>
            </a:r>
          </a:p>
          <a:p>
            <a:r>
              <a:rPr lang="en-US" dirty="0"/>
              <a:t>NVIS Definition: For a signal below the critical frequency, when it is radiated vertically the reflection scatters the signal back to Earth throughout a region of up to 200-300 miles</a:t>
            </a:r>
          </a:p>
          <a:p>
            <a:r>
              <a:rPr lang="en-US" dirty="0"/>
              <a:t>To make use of NVIS horizontally polarized dipoles are placed low to the ground so that their radiation pattern is almost omnidirectional and concentrated at high elevation angles</a:t>
            </a:r>
          </a:p>
        </p:txBody>
      </p:sp>
    </p:spTree>
    <p:extLst>
      <p:ext uri="{BB962C8B-B14F-4D97-AF65-F5344CB8AC3E}">
        <p14:creationId xmlns:p14="http://schemas.microsoft.com/office/powerpoint/2010/main" val="1195600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F9DB73-D5E8-DEF3-C108-312C543A1C6A}"/>
              </a:ext>
            </a:extLst>
          </p:cNvPr>
          <p:cNvSpPr>
            <a:spLocks noGrp="1"/>
          </p:cNvSpPr>
          <p:nvPr>
            <p:ph type="title"/>
          </p:nvPr>
        </p:nvSpPr>
        <p:spPr/>
        <p:txBody>
          <a:bodyPr/>
          <a:lstStyle/>
          <a:p>
            <a:r>
              <a:rPr lang="en-US" dirty="0"/>
              <a:t>Ionosphere (cont.)</a:t>
            </a:r>
          </a:p>
        </p:txBody>
      </p:sp>
      <p:sp>
        <p:nvSpPr>
          <p:cNvPr id="3" name="Content Placeholder 2">
            <a:extLst>
              <a:ext uri="{FF2B5EF4-FFF2-40B4-BE49-F238E27FC236}">
                <a16:creationId xmlns:a16="http://schemas.microsoft.com/office/drawing/2014/main" id="{0CE06CEA-8FA1-EAD7-99B4-FE84635449DC}"/>
              </a:ext>
            </a:extLst>
          </p:cNvPr>
          <p:cNvSpPr>
            <a:spLocks noGrp="1"/>
          </p:cNvSpPr>
          <p:nvPr>
            <p:ph idx="1"/>
          </p:nvPr>
        </p:nvSpPr>
        <p:spPr>
          <a:xfrm>
            <a:off x="228600" y="2169994"/>
            <a:ext cx="11658600" cy="4380228"/>
          </a:xfrm>
        </p:spPr>
        <p:txBody>
          <a:bodyPr/>
          <a:lstStyle/>
          <a:p>
            <a:r>
              <a:rPr lang="en-US" sz="2800" dirty="0"/>
              <a:t>E layer (60 to 70 miles in altitude) acts similarly to D </a:t>
            </a:r>
          </a:p>
          <a:p>
            <a:pPr lvl="1"/>
            <a:r>
              <a:rPr lang="en-US" sz="2400" dirty="0"/>
              <a:t>Higher and less dense than D region, enables it to last longer after sunset</a:t>
            </a:r>
          </a:p>
          <a:p>
            <a:r>
              <a:rPr lang="en-US" sz="2800" dirty="0"/>
              <a:t>F layer (100 to 300 miles in altitude), least dense of the three</a:t>
            </a:r>
          </a:p>
          <a:p>
            <a:pPr lvl="1"/>
            <a:r>
              <a:rPr lang="en-US" sz="2400" dirty="0"/>
              <a:t>Remains partially ionized at night</a:t>
            </a:r>
          </a:p>
          <a:p>
            <a:pPr lvl="1"/>
            <a:r>
              <a:rPr lang="en-US" sz="2400" dirty="0"/>
              <a:t>During the day, F region splits into F1 and F2</a:t>
            </a:r>
          </a:p>
          <a:p>
            <a:pPr lvl="1"/>
            <a:r>
              <a:rPr lang="en-US" sz="2400" dirty="0"/>
              <a:t>Height of the F region varies quite with local time, season, latitude, and solar activity</a:t>
            </a:r>
          </a:p>
          <a:p>
            <a:pPr lvl="1"/>
            <a:r>
              <a:rPr lang="en-US" sz="2400" dirty="0"/>
              <a:t>At any particular location, the stronger the illumination from the sun, the higher the F2 layer will be, so its maximum height is reached at noon when the sun is overhead</a:t>
            </a:r>
          </a:p>
        </p:txBody>
      </p:sp>
    </p:spTree>
    <p:extLst>
      <p:ext uri="{BB962C8B-B14F-4D97-AF65-F5344CB8AC3E}">
        <p14:creationId xmlns:p14="http://schemas.microsoft.com/office/powerpoint/2010/main" val="37647642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AF50E-76B9-8D4C-6348-36E996BB7BEB}"/>
              </a:ext>
            </a:extLst>
          </p:cNvPr>
          <p:cNvSpPr>
            <a:spLocks noGrp="1"/>
          </p:cNvSpPr>
          <p:nvPr>
            <p:ph type="title"/>
          </p:nvPr>
        </p:nvSpPr>
        <p:spPr>
          <a:xfrm>
            <a:off x="304800" y="1371600"/>
            <a:ext cx="2286000" cy="1143000"/>
          </a:xfrm>
        </p:spPr>
        <p:txBody>
          <a:bodyPr/>
          <a:lstStyle/>
          <a:p>
            <a:r>
              <a:rPr lang="en-US" dirty="0"/>
              <a:t>Fig 8.9</a:t>
            </a:r>
          </a:p>
        </p:txBody>
      </p:sp>
      <p:pic>
        <p:nvPicPr>
          <p:cNvPr id="4" name="Picture 3">
            <a:extLst>
              <a:ext uri="{FF2B5EF4-FFF2-40B4-BE49-F238E27FC236}">
                <a16:creationId xmlns:a16="http://schemas.microsoft.com/office/drawing/2014/main" id="{48E8DDD7-6F27-AADE-38D0-C9D270B86C69}"/>
              </a:ext>
            </a:extLst>
          </p:cNvPr>
          <p:cNvPicPr>
            <a:picLocks noChangeAspect="1"/>
          </p:cNvPicPr>
          <p:nvPr/>
        </p:nvPicPr>
        <p:blipFill>
          <a:blip r:embed="rId2"/>
          <a:stretch>
            <a:fillRect/>
          </a:stretch>
        </p:blipFill>
        <p:spPr>
          <a:xfrm>
            <a:off x="4178036" y="152400"/>
            <a:ext cx="7881117" cy="6400800"/>
          </a:xfrm>
          <a:prstGeom prst="rect">
            <a:avLst/>
          </a:prstGeom>
          <a:ln>
            <a:solidFill>
              <a:schemeClr val="tx1"/>
            </a:solidFill>
          </a:ln>
        </p:spPr>
      </p:pic>
      <p:sp>
        <p:nvSpPr>
          <p:cNvPr id="5" name="TextBox 4">
            <a:extLst>
              <a:ext uri="{FF2B5EF4-FFF2-40B4-BE49-F238E27FC236}">
                <a16:creationId xmlns:a16="http://schemas.microsoft.com/office/drawing/2014/main" id="{EE05EDB1-E0BA-7BDF-797D-119476ED7C29}"/>
              </a:ext>
            </a:extLst>
          </p:cNvPr>
          <p:cNvSpPr txBox="1"/>
          <p:nvPr/>
        </p:nvSpPr>
        <p:spPr>
          <a:xfrm>
            <a:off x="457200" y="3124200"/>
            <a:ext cx="3124200" cy="1077218"/>
          </a:xfrm>
          <a:prstGeom prst="rect">
            <a:avLst/>
          </a:prstGeom>
          <a:noFill/>
        </p:spPr>
        <p:txBody>
          <a:bodyPr wrap="square" rtlCol="0">
            <a:spAutoFit/>
          </a:bodyPr>
          <a:lstStyle/>
          <a:p>
            <a:pPr algn="ctr"/>
            <a:r>
              <a:rPr lang="en-US" sz="3200" dirty="0">
                <a:latin typeface="Calibri" panose="020F0502020204030204" pitchFamily="34" charset="0"/>
                <a:cs typeface="Calibri" panose="020F0502020204030204" pitchFamily="34" charset="0"/>
              </a:rPr>
              <a:t>NIVS Communications</a:t>
            </a:r>
          </a:p>
        </p:txBody>
      </p:sp>
    </p:spTree>
    <p:extLst>
      <p:ext uri="{BB962C8B-B14F-4D97-AF65-F5344CB8AC3E}">
        <p14:creationId xmlns:p14="http://schemas.microsoft.com/office/powerpoint/2010/main" val="348066623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910720762"/>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a characteristic of HF scatter?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Phone signals have high intelligibility</a:t>
            </a:r>
          </a:p>
          <a:p>
            <a:pPr marL="457200" indent="-457200">
              <a:buFont typeface="+mj-lt"/>
              <a:buAutoNum type="alphaUcPeriod"/>
            </a:pPr>
            <a:r>
              <a:rPr lang="en-US" b="0" i="0" u="none" strike="noStrike" baseline="0" dirty="0">
                <a:latin typeface="Calibri" panose="020F0502020204030204" pitchFamily="34" charset="0"/>
              </a:rPr>
              <a:t>Signals have a fluttering sound</a:t>
            </a:r>
          </a:p>
          <a:p>
            <a:pPr marL="457200" indent="-457200">
              <a:buFont typeface="+mj-lt"/>
              <a:buAutoNum type="alphaUcPeriod"/>
            </a:pPr>
            <a:r>
              <a:rPr lang="en-US" b="0" i="0" u="none" strike="noStrike" baseline="0" dirty="0">
                <a:latin typeface="Calibri" panose="020F0502020204030204" pitchFamily="34" charset="0"/>
              </a:rPr>
              <a:t>There are very large, sudden swings in signal strength</a:t>
            </a:r>
          </a:p>
          <a:p>
            <a:pPr marL="457200" indent="-457200">
              <a:buFont typeface="+mj-lt"/>
              <a:buAutoNum type="alphaUcPeriod"/>
            </a:pPr>
            <a:r>
              <a:rPr lang="en-US" b="0" i="0" u="none" strike="noStrike" baseline="0" dirty="0">
                <a:latin typeface="Calibri" panose="020F0502020204030204" pitchFamily="34" charset="0"/>
              </a:rPr>
              <a:t>Scatter propagation occurs only at night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G3C06 (B) Page 8-12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125037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makes HF scatter signals often sound distorted?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ionospheric layer involved is unstable</a:t>
            </a:r>
          </a:p>
          <a:p>
            <a:pPr marL="457200" indent="-457200">
              <a:buFont typeface="+mj-lt"/>
              <a:buAutoNum type="alphaUcPeriod"/>
            </a:pPr>
            <a:r>
              <a:rPr lang="en-US" b="0" i="0" u="none" strike="noStrike" baseline="0" dirty="0">
                <a:latin typeface="Calibri" panose="020F0502020204030204" pitchFamily="34" charset="0"/>
              </a:rPr>
              <a:t>Ground waves are absorbing much of the signal</a:t>
            </a:r>
          </a:p>
          <a:p>
            <a:pPr marL="457200" indent="-457200">
              <a:buFont typeface="+mj-lt"/>
              <a:buAutoNum type="alphaUcPeriod"/>
            </a:pPr>
            <a:r>
              <a:rPr lang="en-US" b="0" i="0" u="none" strike="noStrike" baseline="0" dirty="0">
                <a:latin typeface="Calibri" panose="020F0502020204030204" pitchFamily="34" charset="0"/>
              </a:rPr>
              <a:t>The E-region is not present</a:t>
            </a:r>
          </a:p>
          <a:p>
            <a:pPr marL="457200" indent="-457200">
              <a:buFont typeface="+mj-lt"/>
              <a:buAutoNum type="alphaUcPeriod"/>
            </a:pPr>
            <a:r>
              <a:rPr lang="en-US" b="0" i="0" u="none" strike="noStrike" baseline="0" dirty="0">
                <a:latin typeface="Calibri" panose="020F0502020204030204" pitchFamily="34" charset="0"/>
              </a:rPr>
              <a:t>Energy is scattered into the skip zone through several different radio wave paths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G3C07 (D) Page 8-12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48242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Why are HF scatter signals in the skip zone usually weak?</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Only a small part of the signal energy is scattered into the skip zone</a:t>
            </a:r>
          </a:p>
          <a:p>
            <a:pPr marL="457200" indent="-457200">
              <a:buFont typeface="+mj-lt"/>
              <a:buAutoNum type="alphaUcPeriod"/>
            </a:pPr>
            <a:r>
              <a:rPr lang="en-US" b="0" i="0" u="none" strike="noStrike" baseline="0" dirty="0">
                <a:latin typeface="Calibri" panose="020F0502020204030204" pitchFamily="34" charset="0"/>
              </a:rPr>
              <a:t>Signals are scattered from the magnetosphere, which is not a good reflector</a:t>
            </a:r>
          </a:p>
          <a:p>
            <a:pPr marL="457200" indent="-457200">
              <a:buFont typeface="+mj-lt"/>
              <a:buAutoNum type="alphaUcPeriod"/>
            </a:pPr>
            <a:r>
              <a:rPr lang="en-US" b="0" i="0" u="none" strike="noStrike" baseline="0" dirty="0">
                <a:latin typeface="Calibri" panose="020F0502020204030204" pitchFamily="34" charset="0"/>
              </a:rPr>
              <a:t>Propagation is through ground waves, which absorb most of the signal energy</a:t>
            </a:r>
          </a:p>
          <a:p>
            <a:pPr marL="457200" indent="-457200">
              <a:buFont typeface="+mj-lt"/>
              <a:buAutoNum type="alphaUcPeriod"/>
            </a:pPr>
            <a:r>
              <a:rPr lang="en-US" b="0" i="0" u="none" strike="noStrike" baseline="0" dirty="0">
                <a:latin typeface="Calibri" panose="020F0502020204030204" pitchFamily="34" charset="0"/>
              </a:rPr>
              <a:t>Propagation is through ducts in the F region, which absorb most of the energy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G3C08 (A) Page 8-12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008125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type of propagation allows signals to be heard in the transmitting station’s skip zone?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Faraday rotation</a:t>
            </a:r>
          </a:p>
          <a:p>
            <a:pPr marL="457200" indent="-457200">
              <a:buFont typeface="+mj-lt"/>
              <a:buAutoNum type="alphaUcPeriod"/>
            </a:pPr>
            <a:r>
              <a:rPr lang="en-US" b="0" i="0" u="none" strike="noStrike" baseline="0" dirty="0">
                <a:latin typeface="Calibri" panose="020F0502020204030204" pitchFamily="34" charset="0"/>
              </a:rPr>
              <a:t>Scatter</a:t>
            </a:r>
          </a:p>
          <a:p>
            <a:pPr marL="457200" indent="-457200">
              <a:buFont typeface="+mj-lt"/>
              <a:buAutoNum type="alphaUcPeriod"/>
            </a:pPr>
            <a:r>
              <a:rPr lang="en-US" b="0" i="0" u="none" strike="noStrike" baseline="0" dirty="0">
                <a:latin typeface="Calibri" panose="020F0502020204030204" pitchFamily="34" charset="0"/>
              </a:rPr>
              <a:t>Chordal hop</a:t>
            </a:r>
          </a:p>
          <a:p>
            <a:pPr marL="457200" indent="-457200">
              <a:buFont typeface="+mj-lt"/>
              <a:buAutoNum type="alphaUcPeriod"/>
            </a:pPr>
            <a:r>
              <a:rPr lang="en-US" b="0" i="0" u="none" strike="noStrike" baseline="0" dirty="0">
                <a:latin typeface="Calibri" panose="020F0502020204030204" pitchFamily="34" charset="0"/>
              </a:rPr>
              <a:t>Short-path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G3C09 (B) Page 8-12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886069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Near Vertical Incidence Skywave (NVIS) propagation?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Propagation near the MUF</a:t>
            </a:r>
          </a:p>
          <a:p>
            <a:pPr marL="457200" indent="-457200">
              <a:buFont typeface="+mj-lt"/>
              <a:buAutoNum type="alphaUcPeriod"/>
            </a:pPr>
            <a:r>
              <a:rPr lang="en-US" b="0" i="0" u="none" strike="noStrike" baseline="0" dirty="0">
                <a:latin typeface="Calibri" panose="020F0502020204030204" pitchFamily="34" charset="0"/>
              </a:rPr>
              <a:t>Short distance MF or HF propagation using high elevation angles</a:t>
            </a:r>
          </a:p>
          <a:p>
            <a:pPr marL="457200" indent="-457200">
              <a:buFont typeface="+mj-lt"/>
              <a:buAutoNum type="alphaUcPeriod"/>
            </a:pPr>
            <a:r>
              <a:rPr lang="en-US" b="0" i="0" u="none" strike="noStrike" baseline="0" dirty="0">
                <a:latin typeface="Calibri" panose="020F0502020204030204" pitchFamily="34" charset="0"/>
              </a:rPr>
              <a:t>Long path HF propagation at sunrise and sunset</a:t>
            </a:r>
          </a:p>
          <a:p>
            <a:pPr marL="457200" indent="-457200">
              <a:buFont typeface="+mj-lt"/>
              <a:buAutoNum type="alphaUcPeriod"/>
            </a:pPr>
            <a:r>
              <a:rPr lang="en-US" b="0" i="0" u="none" strike="noStrike" baseline="0" dirty="0">
                <a:latin typeface="Calibri" panose="020F0502020204030204" pitchFamily="34" charset="0"/>
              </a:rPr>
              <a:t>Double hop propagation near the LUF</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G3C10 (B) Page 8-12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163305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118F6-4434-42A2-8D4D-C3C7D17A8E63}"/>
              </a:ext>
            </a:extLst>
          </p:cNvPr>
          <p:cNvSpPr>
            <a:spLocks noGrp="1"/>
          </p:cNvSpPr>
          <p:nvPr>
            <p:ph type="title"/>
          </p:nvPr>
        </p:nvSpPr>
        <p:spPr>
          <a:xfrm>
            <a:off x="457200" y="3124200"/>
            <a:ext cx="10972800" cy="1143000"/>
          </a:xfrm>
        </p:spPr>
        <p:txBody>
          <a:bodyPr/>
          <a:lstStyle/>
          <a:p>
            <a:r>
              <a:rPr lang="en-US" dirty="0"/>
              <a:t>END OF MODULE 8</a:t>
            </a:r>
          </a:p>
        </p:txBody>
      </p:sp>
    </p:spTree>
    <p:extLst>
      <p:ext uri="{BB962C8B-B14F-4D97-AF65-F5344CB8AC3E}">
        <p14:creationId xmlns:p14="http://schemas.microsoft.com/office/powerpoint/2010/main" val="194516245"/>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20103386-1A88-A5E1-ECD8-EB051B2FF8B0}"/>
              </a:ext>
            </a:extLst>
          </p:cNvPr>
          <p:cNvSpPr txBox="1"/>
          <p:nvPr/>
        </p:nvSpPr>
        <p:spPr>
          <a:xfrm>
            <a:off x="1219200" y="1752600"/>
            <a:ext cx="5181600" cy="2338070"/>
          </a:xfrm>
          <a:prstGeom prst="rect">
            <a:avLst/>
          </a:prstGeom>
          <a:noFill/>
        </p:spPr>
        <p:txBody>
          <a:bodyPr wrap="square" rtlCol="0">
            <a:spAutoFit/>
          </a:bodyPr>
          <a:lstStyle/>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Slides created by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Jerry D. Kilpatrick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KØILP (Amateur Radio)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PGØØØ72373 (Commercial Operator)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800" u="sng" kern="1200"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Feel free to contact me if you find errors or have suggestions for improvement.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89682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620989-7FAB-D245-6378-D8F6AF0A43E1}"/>
              </a:ext>
            </a:extLst>
          </p:cNvPr>
          <p:cNvSpPr>
            <a:spLocks noGrp="1"/>
          </p:cNvSpPr>
          <p:nvPr>
            <p:ph type="title"/>
          </p:nvPr>
        </p:nvSpPr>
        <p:spPr/>
        <p:txBody>
          <a:bodyPr/>
          <a:lstStyle/>
          <a:p>
            <a:r>
              <a:rPr lang="en-US" dirty="0"/>
              <a:t>Reflection</a:t>
            </a:r>
          </a:p>
        </p:txBody>
      </p:sp>
      <p:sp>
        <p:nvSpPr>
          <p:cNvPr id="3" name="Content Placeholder 2">
            <a:extLst>
              <a:ext uri="{FF2B5EF4-FFF2-40B4-BE49-F238E27FC236}">
                <a16:creationId xmlns:a16="http://schemas.microsoft.com/office/drawing/2014/main" id="{E5AEAC9E-CE97-D7E8-F251-A0312D3EEDFD}"/>
              </a:ext>
            </a:extLst>
          </p:cNvPr>
          <p:cNvSpPr>
            <a:spLocks noGrp="1"/>
          </p:cNvSpPr>
          <p:nvPr>
            <p:ph idx="1"/>
          </p:nvPr>
        </p:nvSpPr>
        <p:spPr>
          <a:xfrm>
            <a:off x="228600" y="2057400"/>
            <a:ext cx="11734800" cy="4492822"/>
          </a:xfrm>
        </p:spPr>
        <p:txBody>
          <a:bodyPr/>
          <a:lstStyle/>
          <a:p>
            <a:r>
              <a:rPr lang="en-US" dirty="0"/>
              <a:t>Ionosphere refracts radio waves (it’s a weak conductor)</a:t>
            </a:r>
          </a:p>
          <a:p>
            <a:pPr lvl="1"/>
            <a:r>
              <a:rPr lang="en-US" dirty="0"/>
              <a:t>Refraction amount depends on amount of ionization and wave frequency</a:t>
            </a:r>
          </a:p>
          <a:p>
            <a:pPr lvl="2"/>
            <a:r>
              <a:rPr lang="en-US" dirty="0"/>
              <a:t>The HIGHER the ionization, the more the refraction</a:t>
            </a:r>
          </a:p>
          <a:p>
            <a:pPr lvl="2"/>
            <a:r>
              <a:rPr lang="en-US" dirty="0"/>
              <a:t>The LOWER the frequency, the more the refraction</a:t>
            </a:r>
          </a:p>
          <a:p>
            <a:pPr lvl="2"/>
            <a:r>
              <a:rPr lang="en-US" dirty="0"/>
              <a:t>HF signals … relatively good refraction … REFLECTED back to the Earth’s surface</a:t>
            </a:r>
          </a:p>
          <a:p>
            <a:pPr lvl="2"/>
            <a:r>
              <a:rPr lang="en-US" dirty="0"/>
              <a:t>VHF &amp; UHF signals … essentially no refraction</a:t>
            </a:r>
          </a:p>
          <a:p>
            <a:r>
              <a:rPr lang="en-US" dirty="0"/>
              <a:t>Each reflection is a </a:t>
            </a:r>
            <a:r>
              <a:rPr lang="en-US" i="1" dirty="0">
                <a:solidFill>
                  <a:srgbClr val="C00000"/>
                </a:solidFill>
              </a:rPr>
              <a:t>hop</a:t>
            </a:r>
            <a:r>
              <a:rPr lang="en-US" dirty="0"/>
              <a:t>;</a:t>
            </a:r>
            <a:r>
              <a:rPr lang="en-US" i="1" dirty="0">
                <a:solidFill>
                  <a:srgbClr val="C00000"/>
                </a:solidFill>
              </a:rPr>
              <a:t> </a:t>
            </a:r>
            <a:r>
              <a:rPr lang="en-US" dirty="0"/>
              <a:t>allows signal to be received hundreds or thousands of miles away (called </a:t>
            </a:r>
            <a:r>
              <a:rPr lang="en-US" i="1" dirty="0">
                <a:solidFill>
                  <a:srgbClr val="C00000"/>
                </a:solidFill>
              </a:rPr>
              <a:t>skywave</a:t>
            </a:r>
            <a:r>
              <a:rPr lang="en-US" dirty="0"/>
              <a:t> and propagation via the ionosphere is called </a:t>
            </a:r>
            <a:r>
              <a:rPr lang="en-US" i="1" dirty="0">
                <a:solidFill>
                  <a:srgbClr val="C00000"/>
                </a:solidFill>
              </a:rPr>
              <a:t>skip</a:t>
            </a:r>
            <a:r>
              <a:rPr lang="en-US" dirty="0"/>
              <a:t>)</a:t>
            </a:r>
          </a:p>
        </p:txBody>
      </p:sp>
    </p:spTree>
    <p:extLst>
      <p:ext uri="{BB962C8B-B14F-4D97-AF65-F5344CB8AC3E}">
        <p14:creationId xmlns:p14="http://schemas.microsoft.com/office/powerpoint/2010/main" val="254360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3EA618-04E6-AAAD-BDEE-C32AA5A606E6}"/>
              </a:ext>
            </a:extLst>
          </p:cNvPr>
          <p:cNvSpPr>
            <a:spLocks noGrp="1"/>
          </p:cNvSpPr>
          <p:nvPr>
            <p:ph type="title"/>
          </p:nvPr>
        </p:nvSpPr>
        <p:spPr/>
        <p:txBody>
          <a:bodyPr/>
          <a:lstStyle/>
          <a:p>
            <a:r>
              <a:rPr lang="en-US" dirty="0"/>
              <a:t>Reflection (cont.)</a:t>
            </a:r>
          </a:p>
        </p:txBody>
      </p:sp>
      <p:sp>
        <p:nvSpPr>
          <p:cNvPr id="3" name="Content Placeholder 2">
            <a:extLst>
              <a:ext uri="{FF2B5EF4-FFF2-40B4-BE49-F238E27FC236}">
                <a16:creationId xmlns:a16="http://schemas.microsoft.com/office/drawing/2014/main" id="{107C6211-F0E9-A6E3-65F5-25096AD447C6}"/>
              </a:ext>
            </a:extLst>
          </p:cNvPr>
          <p:cNvSpPr>
            <a:spLocks noGrp="1"/>
          </p:cNvSpPr>
          <p:nvPr>
            <p:ph idx="1"/>
          </p:nvPr>
        </p:nvSpPr>
        <p:spPr>
          <a:xfrm>
            <a:off x="304800" y="2169994"/>
            <a:ext cx="11506200" cy="4380228"/>
          </a:xfrm>
        </p:spPr>
        <p:txBody>
          <a:bodyPr/>
          <a:lstStyle/>
          <a:p>
            <a:r>
              <a:rPr lang="en-US" sz="2600" dirty="0"/>
              <a:t>The higher the region from which the reflection takes place, the longer the hop</a:t>
            </a:r>
          </a:p>
          <a:p>
            <a:r>
              <a:rPr lang="en-US" sz="2600" dirty="0"/>
              <a:t>Waves reflected from F2 layer travel up to 2,500 miles before returning to ground</a:t>
            </a:r>
          </a:p>
          <a:p>
            <a:r>
              <a:rPr lang="en-US" sz="2600" dirty="0"/>
              <a:t>Hops from E layer are shorter, up to 1,200 miles, because of lower reflecting height</a:t>
            </a:r>
          </a:p>
          <a:p>
            <a:r>
              <a:rPr lang="en-US" sz="2600" dirty="0"/>
              <a:t>Some combinations of frequency and ionization level result in weak bending … wave must leave the Earth’s surface at a </a:t>
            </a:r>
            <a:r>
              <a:rPr lang="en-US" sz="2600" i="1" dirty="0">
                <a:solidFill>
                  <a:srgbClr val="C00000"/>
                </a:solidFill>
              </a:rPr>
              <a:t>low enough angle </a:t>
            </a:r>
            <a:r>
              <a:rPr lang="en-US" sz="2600" dirty="0"/>
              <a:t>for the bending of the wave to send it back</a:t>
            </a:r>
          </a:p>
          <a:p>
            <a:pPr lvl="1"/>
            <a:r>
              <a:rPr lang="en-US" sz="2200" dirty="0"/>
              <a:t>Highest takeoff angle at which a wave can be returned to Earth is the </a:t>
            </a:r>
            <a:r>
              <a:rPr lang="en-US" sz="2200" i="1" dirty="0">
                <a:solidFill>
                  <a:srgbClr val="C00000"/>
                </a:solidFill>
              </a:rPr>
              <a:t>critical angle</a:t>
            </a:r>
          </a:p>
          <a:p>
            <a:pPr lvl="1"/>
            <a:r>
              <a:rPr lang="en-US" sz="2200" dirty="0"/>
              <a:t>Critical angle depends on ionospheric conditions and frequency</a:t>
            </a:r>
          </a:p>
        </p:txBody>
      </p:sp>
    </p:spTree>
    <p:extLst>
      <p:ext uri="{BB962C8B-B14F-4D97-AF65-F5344CB8AC3E}">
        <p14:creationId xmlns:p14="http://schemas.microsoft.com/office/powerpoint/2010/main" val="1295459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7A5DEB-8B0C-7014-F6BA-81720C4E99E2}"/>
              </a:ext>
            </a:extLst>
          </p:cNvPr>
          <p:cNvSpPr>
            <a:spLocks noGrp="1"/>
          </p:cNvSpPr>
          <p:nvPr>
            <p:ph type="title"/>
          </p:nvPr>
        </p:nvSpPr>
        <p:spPr>
          <a:xfrm>
            <a:off x="228600" y="152400"/>
            <a:ext cx="2971800" cy="685800"/>
          </a:xfrm>
          <a:solidFill>
            <a:srgbClr val="FFFF00"/>
          </a:solidFill>
          <a:ln>
            <a:solidFill>
              <a:schemeClr val="tx1"/>
            </a:solidFill>
          </a:ln>
        </p:spPr>
        <p:txBody>
          <a:bodyPr/>
          <a:lstStyle/>
          <a:p>
            <a:r>
              <a:rPr lang="en-US" dirty="0"/>
              <a:t>Critical Angle</a:t>
            </a:r>
          </a:p>
        </p:txBody>
      </p:sp>
      <p:pic>
        <p:nvPicPr>
          <p:cNvPr id="4" name="Picture 3">
            <a:extLst>
              <a:ext uri="{FF2B5EF4-FFF2-40B4-BE49-F238E27FC236}">
                <a16:creationId xmlns:a16="http://schemas.microsoft.com/office/drawing/2014/main" id="{FCE2DAA9-4ED4-819B-C507-3E64058526F9}"/>
              </a:ext>
            </a:extLst>
          </p:cNvPr>
          <p:cNvPicPr>
            <a:picLocks noChangeAspect="1"/>
          </p:cNvPicPr>
          <p:nvPr/>
        </p:nvPicPr>
        <p:blipFill>
          <a:blip r:embed="rId2"/>
          <a:stretch>
            <a:fillRect/>
          </a:stretch>
        </p:blipFill>
        <p:spPr>
          <a:xfrm>
            <a:off x="55417" y="1171646"/>
            <a:ext cx="5942017" cy="5000554"/>
          </a:xfrm>
          <a:prstGeom prst="rect">
            <a:avLst/>
          </a:prstGeom>
          <a:ln>
            <a:solidFill>
              <a:schemeClr val="tx1"/>
            </a:solidFill>
          </a:ln>
        </p:spPr>
      </p:pic>
      <p:pic>
        <p:nvPicPr>
          <p:cNvPr id="6" name="Picture 5">
            <a:extLst>
              <a:ext uri="{FF2B5EF4-FFF2-40B4-BE49-F238E27FC236}">
                <a16:creationId xmlns:a16="http://schemas.microsoft.com/office/drawing/2014/main" id="{B7BD64CC-DC3F-63D3-EEB6-5F80CD9B21B8}"/>
              </a:ext>
            </a:extLst>
          </p:cNvPr>
          <p:cNvPicPr>
            <a:picLocks noChangeAspect="1"/>
          </p:cNvPicPr>
          <p:nvPr/>
        </p:nvPicPr>
        <p:blipFill>
          <a:blip r:embed="rId3"/>
          <a:stretch>
            <a:fillRect/>
          </a:stretch>
        </p:blipFill>
        <p:spPr>
          <a:xfrm>
            <a:off x="6387139" y="1171646"/>
            <a:ext cx="5638606" cy="5000554"/>
          </a:xfrm>
          <a:prstGeom prst="rect">
            <a:avLst/>
          </a:prstGeom>
          <a:ln>
            <a:solidFill>
              <a:schemeClr val="tx1"/>
            </a:solidFill>
          </a:ln>
        </p:spPr>
      </p:pic>
      <p:sp>
        <p:nvSpPr>
          <p:cNvPr id="7" name="TextBox 6">
            <a:extLst>
              <a:ext uri="{FF2B5EF4-FFF2-40B4-BE49-F238E27FC236}">
                <a16:creationId xmlns:a16="http://schemas.microsoft.com/office/drawing/2014/main" id="{981E3526-FAE9-E95C-3F7B-145D1FF04A11}"/>
              </a:ext>
            </a:extLst>
          </p:cNvPr>
          <p:cNvSpPr txBox="1"/>
          <p:nvPr/>
        </p:nvSpPr>
        <p:spPr>
          <a:xfrm>
            <a:off x="55417" y="6324600"/>
            <a:ext cx="11298383" cy="400110"/>
          </a:xfrm>
          <a:prstGeom prst="rect">
            <a:avLst/>
          </a:prstGeom>
          <a:solidFill>
            <a:schemeClr val="accent1">
              <a:lumMod val="40000"/>
              <a:lumOff val="60000"/>
            </a:schemeClr>
          </a:solidFill>
        </p:spPr>
        <p:txBody>
          <a:bodyPr wrap="square" rtlCol="0">
            <a:spAutoFit/>
          </a:bodyPr>
          <a:lstStyle/>
          <a:p>
            <a:r>
              <a:rPr lang="en-US" sz="2000" b="1" dirty="0">
                <a:latin typeface="Calibri" panose="020F0502020204030204" pitchFamily="34" charset="0"/>
                <a:cs typeface="Calibri" panose="020F0502020204030204" pitchFamily="34" charset="0"/>
              </a:rPr>
              <a:t>Critical frequency: Highest frequency on which a wave transmitted straight up will be returned to Earth.</a:t>
            </a:r>
          </a:p>
        </p:txBody>
      </p:sp>
    </p:spTree>
    <p:extLst>
      <p:ext uri="{BB962C8B-B14F-4D97-AF65-F5344CB8AC3E}">
        <p14:creationId xmlns:p14="http://schemas.microsoft.com/office/powerpoint/2010/main" val="1014240678"/>
      </p:ext>
    </p:extLst>
  </p:cSld>
  <p:clrMapOvr>
    <a:masterClrMapping/>
  </p:clrMapOvr>
</p:sld>
</file>

<file path=ppt/theme/theme1.xml><?xml version="1.0" encoding="utf-8"?>
<a:theme xmlns:a="http://schemas.openxmlformats.org/drawingml/2006/main" name="Module Theme">
  <a:themeElements>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HORIZ NO SCREENED DIAMON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ORIZ NO SCREENED DIAMON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ORIZ NO SCREENED DIAMON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ORIZ NO SCREENED DIAMON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ORIZ NO SCREENED DIAMO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ORIZ NO SCREENED DIAMO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ORIZ NO SCREENED DIAMO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General Template" id="{54BFB2E9-83D3-4304-9120-53E344FA7FC7}" vid="{1EB683C4-BF66-42C8-9149-02B6CD13266B}"/>
    </a:ext>
  </a:extLst>
</a:theme>
</file>

<file path=docProps/app.xml><?xml version="1.0" encoding="utf-8"?>
<Properties xmlns="http://schemas.openxmlformats.org/officeDocument/2006/extended-properties" xmlns:vt="http://schemas.openxmlformats.org/officeDocument/2006/docPropsVTypes">
  <Template>General Template</Template>
  <TotalTime>7714</TotalTime>
  <Words>3517</Words>
  <Application>Microsoft Office PowerPoint</Application>
  <PresentationFormat>Widescreen</PresentationFormat>
  <Paragraphs>383</Paragraphs>
  <Slides>68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68</vt:i4>
      </vt:variant>
    </vt:vector>
  </HeadingPairs>
  <TitlesOfParts>
    <vt:vector size="72" baseType="lpstr">
      <vt:lpstr>Arial</vt:lpstr>
      <vt:lpstr>Calibri</vt:lpstr>
      <vt:lpstr>Times New Roman</vt:lpstr>
      <vt:lpstr>Module Theme</vt:lpstr>
      <vt:lpstr>PowerPoint Presentation</vt:lpstr>
      <vt:lpstr>General Class License Manual and other resources</vt:lpstr>
      <vt:lpstr>Module 8  ARRL General Class Chapter 8 – Propagation (8.1, 8.2, 8.3)  The Ionosphere, The Sun, Scatter Modes </vt:lpstr>
      <vt:lpstr>The Ionosphere</vt:lpstr>
      <vt:lpstr>Ionosphere</vt:lpstr>
      <vt:lpstr>Ionosphere (cont.)</vt:lpstr>
      <vt:lpstr>Reflection</vt:lpstr>
      <vt:lpstr>Reflection (cont.)</vt:lpstr>
      <vt:lpstr>Critical Angle</vt:lpstr>
      <vt:lpstr>Absorption</vt:lpstr>
      <vt:lpstr>Noise</vt:lpstr>
      <vt:lpstr>Long Path and Short Path</vt:lpstr>
      <vt:lpstr>PRACTICE QUESTIONS</vt:lpstr>
      <vt:lpstr>How is a directional antenna pointed when making a “long-path” contact with another station?</vt:lpstr>
      <vt:lpstr>Which of the following is typical of the lower HF frequencies during the summer?</vt:lpstr>
      <vt:lpstr>What is a characteristic of skywave signals arriving at your location by both short-path and longpath propagation?</vt:lpstr>
      <vt:lpstr>What is the approximate maximum distance along the Earth’s surface that is normally covered in one hop using the F2 region?</vt:lpstr>
      <vt:lpstr>What is the approximate maximum distance along the Earth’s surface that is normally covered in one hop using the E region?</vt:lpstr>
      <vt:lpstr>Which ionospheric layer is closest to the surface of Earth?</vt:lpstr>
      <vt:lpstr>Where on Earth do ionospheric layers reach their maximum height?</vt:lpstr>
      <vt:lpstr>Why is the F2 region mainly responsible for the longest distance radio wave propagation?</vt:lpstr>
      <vt:lpstr>What does the term “critical angle” mean, as used in radio wave propagation?</vt:lpstr>
      <vt:lpstr>Why is long-distance communication on the 40-meter, 60-meter, 80-meter, and 160-meter bands more difficult during the day?</vt:lpstr>
      <vt:lpstr>Which ionospheric layer is the most absorbent of long skip signals during daylight hours on frequencies below 10 MHz?</vt:lpstr>
      <vt:lpstr>Sunspots and Cycles</vt:lpstr>
      <vt:lpstr>Sunspots and Cycles (cont.)</vt:lpstr>
      <vt:lpstr>Table 8.1:  Daytime/Nighttime HF Propagation</vt:lpstr>
      <vt:lpstr>Measuring Solar Activity</vt:lpstr>
      <vt:lpstr>PRACTICE QUESTIONS</vt:lpstr>
      <vt:lpstr>What is the significance of the sunspot number with regard to HF propagation?</vt:lpstr>
      <vt:lpstr>Which of the following are least reliable for long-distance communications during periods of low solar activity?</vt:lpstr>
      <vt:lpstr>What is the solar flux index?</vt:lpstr>
      <vt:lpstr>At what point in the solar cycle does the 20-meter band usually support worldwide propagation during daylight hours?</vt:lpstr>
      <vt:lpstr>What causes HF propagation conditions to vary periodically in a roughly 28-day cycle?</vt:lpstr>
      <vt:lpstr>What does the K-index indicate?</vt:lpstr>
      <vt:lpstr>What does the A-index indicate?</vt:lpstr>
      <vt:lpstr>Assessing Propagation</vt:lpstr>
      <vt:lpstr>Solar Disturbances</vt:lpstr>
      <vt:lpstr>Sudden Ionospheric Disturbances</vt:lpstr>
      <vt:lpstr>Fig 8.7</vt:lpstr>
      <vt:lpstr>Geomagnetic Disturbances</vt:lpstr>
      <vt:lpstr>PRACTICE QUESTIONS</vt:lpstr>
      <vt:lpstr>What effect does a Sudden Ionospheric Disturbance have on the daytime ionospheric propagation of HF radio waves?</vt:lpstr>
      <vt:lpstr>Approximately how long does it take the increased ultraviolet and X-ray radiation from solar flares to affect radio propagation on Earth?</vt:lpstr>
      <vt:lpstr>What is a geomagnetic storm?</vt:lpstr>
      <vt:lpstr>What benefit can high geomagnetic activity have on radio communications?</vt:lpstr>
      <vt:lpstr>How long does it take charged particles from coronal mass ejections to affect radio propagation on Earth?</vt:lpstr>
      <vt:lpstr>How are radio communications usually affected by the charged particles that reach Earth from solar coronal holes?</vt:lpstr>
      <vt:lpstr>What factors affect the MUF?</vt:lpstr>
      <vt:lpstr>Which of the following applies when selecting a frequency for lowest attenuation when transmitting on HF?</vt:lpstr>
      <vt:lpstr>What is a reliable way to determine if the MUF is high enough to support skip propagation between your station and a distant location on frequencies between 14 and 30 MHz?</vt:lpstr>
      <vt:lpstr>What usually happens to radio waves with frequencies below the MUF and above the LUF when they are sent into the ionosphere?</vt:lpstr>
      <vt:lpstr>What usually happens to radio waves with frequencies below the LUF?</vt:lpstr>
      <vt:lpstr>What does LUF stand for?</vt:lpstr>
      <vt:lpstr>What does MUF stand for?</vt:lpstr>
      <vt:lpstr>What happens to HF propagation when the LUF exceeds the MUF?</vt:lpstr>
      <vt:lpstr>Scatter Characteristics</vt:lpstr>
      <vt:lpstr>Fig 8.8</vt:lpstr>
      <vt:lpstr>Near Vertical Incidence Sky-wave (NVIS)</vt:lpstr>
      <vt:lpstr>Fig 8.9</vt:lpstr>
      <vt:lpstr>PRACTICE QUESTIONS</vt:lpstr>
      <vt:lpstr>What is a characteristic of HF scatter?</vt:lpstr>
      <vt:lpstr>What makes HF scatter signals often sound distorted?</vt:lpstr>
      <vt:lpstr>Why are HF scatter signals in the skip zone usually weak?</vt:lpstr>
      <vt:lpstr>What type of propagation allows signals to be heard in the transmitting station’s skip zone?</vt:lpstr>
      <vt:lpstr>What is Near Vertical Incidence Skywave (NVIS) propagation?</vt:lpstr>
      <vt:lpstr>END OF MODULE 8</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169</cp:revision>
  <dcterms:created xsi:type="dcterms:W3CDTF">2022-02-19T23:39:58Z</dcterms:created>
  <dcterms:modified xsi:type="dcterms:W3CDTF">2022-05-13T20:41:43Z</dcterms:modified>
</cp:coreProperties>
</file>